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42"/>
  </p:notesMasterIdLst>
  <p:sldIdLst>
    <p:sldId id="256" r:id="rId5"/>
    <p:sldId id="437" r:id="rId6"/>
    <p:sldId id="393" r:id="rId7"/>
    <p:sldId id="399" r:id="rId8"/>
    <p:sldId id="394" r:id="rId9"/>
    <p:sldId id="398" r:id="rId10"/>
    <p:sldId id="405" r:id="rId11"/>
    <p:sldId id="404" r:id="rId12"/>
    <p:sldId id="403" r:id="rId13"/>
    <p:sldId id="402" r:id="rId14"/>
    <p:sldId id="401" r:id="rId15"/>
    <p:sldId id="400" r:id="rId16"/>
    <p:sldId id="397" r:id="rId17"/>
    <p:sldId id="396" r:id="rId18"/>
    <p:sldId id="395" r:id="rId19"/>
    <p:sldId id="406" r:id="rId20"/>
    <p:sldId id="413" r:id="rId21"/>
    <p:sldId id="412" r:id="rId22"/>
    <p:sldId id="411" r:id="rId23"/>
    <p:sldId id="414" r:id="rId24"/>
    <p:sldId id="409" r:id="rId25"/>
    <p:sldId id="410" r:id="rId26"/>
    <p:sldId id="415" r:id="rId27"/>
    <p:sldId id="408" r:id="rId28"/>
    <p:sldId id="424" r:id="rId29"/>
    <p:sldId id="416" r:id="rId30"/>
    <p:sldId id="423" r:id="rId31"/>
    <p:sldId id="422" r:id="rId32"/>
    <p:sldId id="421" r:id="rId33"/>
    <p:sldId id="420" r:id="rId34"/>
    <p:sldId id="419" r:id="rId35"/>
    <p:sldId id="438" r:id="rId36"/>
    <p:sldId id="418" r:id="rId37"/>
    <p:sldId id="425" r:id="rId38"/>
    <p:sldId id="417" r:id="rId39"/>
    <p:sldId id="427" r:id="rId40"/>
    <p:sldId id="439" r:id="rId41"/>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00" autoAdjust="0"/>
    <p:restoredTop sz="86996" autoAdjust="0"/>
  </p:normalViewPr>
  <p:slideViewPr>
    <p:cSldViewPr>
      <p:cViewPr varScale="1">
        <p:scale>
          <a:sx n="65" d="100"/>
          <a:sy n="65" d="100"/>
        </p:scale>
        <p:origin x="1152" y="6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9A1FEC9-D1D9-446B-B4B0-60179830777A}"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8D1BEA-E6B2-4655-881E-F29D7B3FAEEF}" type="slidenum">
              <a:rPr lang="en-US"/>
              <a:pPr>
                <a:defRPr/>
              </a:pPr>
              <a:t>‹#›</a:t>
            </a:fld>
            <a:endParaRPr lang="en-US" dirty="0"/>
          </a:p>
        </p:txBody>
      </p:sp>
    </p:spTree>
    <p:extLst>
      <p:ext uri="{BB962C8B-B14F-4D97-AF65-F5344CB8AC3E}">
        <p14:creationId xmlns:p14="http://schemas.microsoft.com/office/powerpoint/2010/main" val="457273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68D1BEA-E6B2-4655-881E-F29D7B3FAEEF}" type="slidenum">
              <a:rPr lang="en-US" smtClean="0"/>
              <a:pPr>
                <a:defRPr/>
              </a:pPr>
              <a:t>1</a:t>
            </a:fld>
            <a:endParaRPr lang="en-US" dirty="0"/>
          </a:p>
        </p:txBody>
      </p:sp>
    </p:spTree>
    <p:extLst>
      <p:ext uri="{BB962C8B-B14F-4D97-AF65-F5344CB8AC3E}">
        <p14:creationId xmlns:p14="http://schemas.microsoft.com/office/powerpoint/2010/main" val="1572160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13D9222-9E52-4ED7-8E3E-346453D94B26}" type="slidenum">
              <a:rPr lang="en-US" smtClean="0"/>
              <a:pPr>
                <a:defRPr/>
              </a:pPr>
              <a:t>11</a:t>
            </a:fld>
            <a:endParaRPr lang="en-US" dirty="0"/>
          </a:p>
        </p:txBody>
      </p:sp>
    </p:spTree>
    <p:extLst>
      <p:ext uri="{BB962C8B-B14F-4D97-AF65-F5344CB8AC3E}">
        <p14:creationId xmlns:p14="http://schemas.microsoft.com/office/powerpoint/2010/main" val="40653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smtClean="0">
                <a:cs typeface="Arial" charset="0"/>
              </a:rPr>
              <a:t>Let’s work through an example. Chris Tanner is a sales manager for Green Earth Gardening Supply, a distributor of specialty plants and seeds in the Pacific Northwest. Chris prepares a report during the first week of each month that describes sales for the previous month, classified by product line. Exhibit 18-5 displays both the sales goals (standard) and actual sales figures for the month of June.</a:t>
            </a:r>
          </a:p>
          <a:p>
            <a:pPr eaLnBrk="1" hangingPunct="1"/>
            <a:endParaRPr lang="en-US" dirty="0" smtClean="0">
              <a:cs typeface="Arial" charset="0"/>
            </a:endParaRPr>
          </a:p>
          <a:p>
            <a:pPr eaLnBrk="1" hangingPunct="1"/>
            <a:r>
              <a:rPr lang="en-US" dirty="0" smtClean="0">
                <a:cs typeface="Arial" charset="0"/>
              </a:rPr>
              <a:t>After looking at the numbers, should Chris be concerned? Sales were a bit higher than originally targeted, but does that mean there were no significant deviations? That depends on what Chris thinks is </a:t>
            </a:r>
            <a:r>
              <a:rPr lang="en-US" i="1" dirty="0" smtClean="0">
                <a:cs typeface="Arial" charset="0"/>
              </a:rPr>
              <a:t>significant</a:t>
            </a:r>
            <a:r>
              <a:rPr lang="en-US" dirty="0" smtClean="0">
                <a:cs typeface="Arial" charset="0"/>
              </a:rPr>
              <a:t>; that is, outside the acceptable range of variation. Even though overall</a:t>
            </a:r>
            <a:r>
              <a:rPr lang="en-US" baseline="0" dirty="0" smtClean="0">
                <a:cs typeface="Arial" charset="0"/>
              </a:rPr>
              <a:t> </a:t>
            </a:r>
            <a:r>
              <a:rPr lang="en-US" dirty="0" smtClean="0">
                <a:cs typeface="Arial" charset="0"/>
              </a:rPr>
              <a:t>performance was generally quite favorable, some product lines need closer scrutiny. For instance, if sales of heirloom seeds, flowering bulbs, and annual flowers continue to be over what was expected, Chris might need to order more product from nurseries to meet customer demand. Because sales of vegetable plants were 15 percent below goal, Chris may need to run a special on them. As this example shows, both </a:t>
            </a:r>
            <a:r>
              <a:rPr lang="en-US" dirty="0" err="1" smtClean="0">
                <a:cs typeface="Arial" charset="0"/>
              </a:rPr>
              <a:t>overvariance</a:t>
            </a:r>
            <a:r>
              <a:rPr lang="en-US" dirty="0" smtClean="0">
                <a:cs typeface="Arial" charset="0"/>
              </a:rPr>
              <a:t> and </a:t>
            </a:r>
            <a:r>
              <a:rPr lang="en-US" dirty="0" err="1" smtClean="0">
                <a:cs typeface="Arial" charset="0"/>
              </a:rPr>
              <a:t>undervariance</a:t>
            </a:r>
            <a:r>
              <a:rPr lang="en-US" dirty="0" smtClean="0">
                <a:cs typeface="Arial" charset="0"/>
              </a:rPr>
              <a:t> may require managerial attention, which is the third step in the control process.</a:t>
            </a:r>
          </a:p>
        </p:txBody>
      </p:sp>
      <p:sp>
        <p:nvSpPr>
          <p:cNvPr id="4" name="Slide Number Placeholder 3"/>
          <p:cNvSpPr>
            <a:spLocks noGrp="1"/>
          </p:cNvSpPr>
          <p:nvPr>
            <p:ph type="sldNum" sz="quarter" idx="5"/>
          </p:nvPr>
        </p:nvSpPr>
        <p:spPr/>
        <p:txBody>
          <a:bodyPr/>
          <a:lstStyle/>
          <a:p>
            <a:pPr>
              <a:defRPr/>
            </a:pPr>
            <a:fld id="{CE2B64F2-5CFF-458A-A825-269BDFC09743}" type="slidenum">
              <a:rPr lang="en-US" smtClean="0"/>
              <a:pPr>
                <a:defRPr/>
              </a:pPr>
              <a:t>12</a:t>
            </a:fld>
            <a:endParaRPr lang="en-US" dirty="0"/>
          </a:p>
        </p:txBody>
      </p:sp>
    </p:spTree>
    <p:extLst>
      <p:ext uri="{BB962C8B-B14F-4D97-AF65-F5344CB8AC3E}">
        <p14:creationId xmlns:p14="http://schemas.microsoft.com/office/powerpoint/2010/main" val="2268776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smtClean="0">
                <a:cs typeface="Arial" charset="0"/>
              </a:rPr>
              <a:t>Managers can choose among three possible courses of action: do nothing, correct the actual performance, or revise the standards. Because “do nothing” is self-explanatory, let’s look at the other two.</a:t>
            </a:r>
          </a:p>
          <a:p>
            <a:pPr eaLnBrk="1" hangingPunct="1"/>
            <a:endParaRPr lang="en-US" dirty="0" smtClean="0">
              <a:cs typeface="Arial" charset="0"/>
            </a:endParaRPr>
          </a:p>
          <a:p>
            <a:pPr eaLnBrk="1" hangingPunct="1"/>
            <a:r>
              <a:rPr lang="en-US" dirty="0" smtClean="0">
                <a:cs typeface="Arial" charset="0"/>
              </a:rPr>
              <a:t>One decision a manager must make is whether to take </a:t>
            </a:r>
            <a:r>
              <a:rPr lang="en-US" b="1" dirty="0" smtClean="0">
                <a:cs typeface="Arial" charset="0"/>
              </a:rPr>
              <a:t>immediate corrective action</a:t>
            </a:r>
            <a:r>
              <a:rPr lang="en-US" dirty="0" smtClean="0">
                <a:cs typeface="Arial" charset="0"/>
              </a:rPr>
              <a:t>, which corrects problems at once to get performance back on track, or to use </a:t>
            </a:r>
            <a:r>
              <a:rPr lang="en-US" b="1" dirty="0" smtClean="0">
                <a:cs typeface="Arial" charset="0"/>
              </a:rPr>
              <a:t>basic corrective action</a:t>
            </a:r>
            <a:r>
              <a:rPr lang="en-US" dirty="0" smtClean="0">
                <a:cs typeface="Arial" charset="0"/>
              </a:rPr>
              <a:t>, which looks at how and why performance deviated before correcting the source of deviation.</a:t>
            </a:r>
          </a:p>
        </p:txBody>
      </p:sp>
      <p:sp>
        <p:nvSpPr>
          <p:cNvPr id="4" name="Slide Number Placeholder 3"/>
          <p:cNvSpPr>
            <a:spLocks noGrp="1"/>
          </p:cNvSpPr>
          <p:nvPr>
            <p:ph type="sldNum" sz="quarter" idx="5"/>
          </p:nvPr>
        </p:nvSpPr>
        <p:spPr/>
        <p:txBody>
          <a:bodyPr/>
          <a:lstStyle/>
          <a:p>
            <a:pPr>
              <a:defRPr/>
            </a:pPr>
            <a:fld id="{16F8ACB7-B8EC-425F-9157-3489E4BFC345}" type="slidenum">
              <a:rPr lang="en-US" smtClean="0"/>
              <a:pPr>
                <a:defRPr/>
              </a:pPr>
              <a:t>13</a:t>
            </a:fld>
            <a:endParaRPr lang="en-US" dirty="0"/>
          </a:p>
        </p:txBody>
      </p:sp>
    </p:spTree>
    <p:extLst>
      <p:ext uri="{BB962C8B-B14F-4D97-AF65-F5344CB8AC3E}">
        <p14:creationId xmlns:p14="http://schemas.microsoft.com/office/powerpoint/2010/main" val="234885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It’s possible that the variance was a result of an unrealistic standard—too low or too high a goal. In that situation, the standard needs the corrective action, not the performance. If performance consistently exceeds the goal, then a manager should look at whether the goal is too easy and needs to be raised. On the other hand, managers must be cautious about revising a standard downward.</a:t>
            </a:r>
          </a:p>
        </p:txBody>
      </p:sp>
      <p:sp>
        <p:nvSpPr>
          <p:cNvPr id="4" name="Slide Number Placeholder 3"/>
          <p:cNvSpPr>
            <a:spLocks noGrp="1"/>
          </p:cNvSpPr>
          <p:nvPr>
            <p:ph type="sldNum" sz="quarter" idx="5"/>
          </p:nvPr>
        </p:nvSpPr>
        <p:spPr/>
        <p:txBody>
          <a:bodyPr/>
          <a:lstStyle/>
          <a:p>
            <a:pPr>
              <a:defRPr/>
            </a:pPr>
            <a:fld id="{5DB23439-948C-47B4-8DD8-742FED3C1FF2}" type="slidenum">
              <a:rPr lang="en-US" smtClean="0"/>
              <a:pPr>
                <a:defRPr/>
              </a:pPr>
              <a:t>14</a:t>
            </a:fld>
            <a:endParaRPr lang="en-US" dirty="0"/>
          </a:p>
        </p:txBody>
      </p:sp>
    </p:spTree>
    <p:extLst>
      <p:ext uri="{BB962C8B-B14F-4D97-AF65-F5344CB8AC3E}">
        <p14:creationId xmlns:p14="http://schemas.microsoft.com/office/powerpoint/2010/main" val="21243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Exhibit 18-6 summarizes the decisions a manager makes in controlling.</a:t>
            </a:r>
          </a:p>
        </p:txBody>
      </p:sp>
      <p:sp>
        <p:nvSpPr>
          <p:cNvPr id="4" name="Slide Number Placeholder 3"/>
          <p:cNvSpPr>
            <a:spLocks noGrp="1"/>
          </p:cNvSpPr>
          <p:nvPr>
            <p:ph type="sldNum" sz="quarter" idx="5"/>
          </p:nvPr>
        </p:nvSpPr>
        <p:spPr/>
        <p:txBody>
          <a:bodyPr/>
          <a:lstStyle/>
          <a:p>
            <a:pPr>
              <a:defRPr/>
            </a:pPr>
            <a:fld id="{C56A685C-219E-4C57-BC26-C08D792FF008}" type="slidenum">
              <a:rPr lang="en-US" smtClean="0"/>
              <a:pPr>
                <a:defRPr/>
              </a:pPr>
              <a:t>15</a:t>
            </a:fld>
            <a:endParaRPr lang="en-US" dirty="0"/>
          </a:p>
        </p:txBody>
      </p:sp>
    </p:spTree>
    <p:extLst>
      <p:ext uri="{BB962C8B-B14F-4D97-AF65-F5344CB8AC3E}">
        <p14:creationId xmlns:p14="http://schemas.microsoft.com/office/powerpoint/2010/main" val="2772813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b="1" dirty="0" smtClean="0">
                <a:cs typeface="Arial" charset="0"/>
              </a:rPr>
              <a:t>Performance </a:t>
            </a:r>
            <a:r>
              <a:rPr lang="en-US" dirty="0" smtClean="0">
                <a:cs typeface="Arial" charset="0"/>
              </a:rPr>
              <a:t>is the end result of an activity. And whether that activity is hours of intense practice before a concert or race or whether it’s carrying out job responsibilities as efficiently and effectively as possible, performance is what results from that activity.</a:t>
            </a:r>
          </a:p>
          <a:p>
            <a:pPr eaLnBrk="1" hangingPunct="1"/>
            <a:endParaRPr lang="en-US" dirty="0" smtClean="0">
              <a:cs typeface="Arial" charset="0"/>
            </a:endParaRPr>
          </a:p>
          <a:p>
            <a:pPr eaLnBrk="1" hangingPunct="1"/>
            <a:r>
              <a:rPr lang="en-US" dirty="0" smtClean="0">
                <a:cs typeface="Arial" charset="0"/>
              </a:rPr>
              <a:t>Managers are concerned with </a:t>
            </a:r>
            <a:r>
              <a:rPr lang="en-US" b="1" dirty="0" smtClean="0">
                <a:cs typeface="Arial" charset="0"/>
              </a:rPr>
              <a:t>organizational performance</a:t>
            </a:r>
            <a:r>
              <a:rPr lang="en-US" dirty="0" smtClean="0">
                <a:cs typeface="Arial" charset="0"/>
              </a:rPr>
              <a:t>—the accumulated results of all the organization’s work activities. It’s a multifaceted concept, but managers need to understand the factors that contribute to organizational performance.</a:t>
            </a:r>
          </a:p>
        </p:txBody>
      </p:sp>
      <p:sp>
        <p:nvSpPr>
          <p:cNvPr id="4" name="Slide Number Placeholder 3"/>
          <p:cNvSpPr>
            <a:spLocks noGrp="1"/>
          </p:cNvSpPr>
          <p:nvPr>
            <p:ph type="sldNum" sz="quarter" idx="5"/>
          </p:nvPr>
        </p:nvSpPr>
        <p:spPr/>
        <p:txBody>
          <a:bodyPr/>
          <a:lstStyle/>
          <a:p>
            <a:pPr>
              <a:defRPr/>
            </a:pPr>
            <a:fld id="{DE2C00F9-8BDB-4B95-9162-FD4FF9FC7CF4}" type="slidenum">
              <a:rPr lang="en-US" smtClean="0"/>
              <a:pPr>
                <a:defRPr/>
              </a:pPr>
              <a:t>16</a:t>
            </a:fld>
            <a:endParaRPr lang="en-US" dirty="0"/>
          </a:p>
        </p:txBody>
      </p:sp>
    </p:spTree>
    <p:extLst>
      <p:ext uri="{BB962C8B-B14F-4D97-AF65-F5344CB8AC3E}">
        <p14:creationId xmlns:p14="http://schemas.microsoft.com/office/powerpoint/2010/main" val="510087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b="1" dirty="0" smtClean="0">
                <a:cs typeface="Arial" charset="0"/>
              </a:rPr>
              <a:t>Productivity </a:t>
            </a:r>
            <a:r>
              <a:rPr lang="en-US" dirty="0" smtClean="0">
                <a:cs typeface="Arial" charset="0"/>
              </a:rPr>
              <a:t>is the amount of goods or services produced divided by the inputs needed to generate that output. Organizations</a:t>
            </a:r>
            <a:r>
              <a:rPr lang="en-US" baseline="0" dirty="0" smtClean="0">
                <a:cs typeface="Arial" charset="0"/>
              </a:rPr>
              <a:t> </a:t>
            </a:r>
            <a:r>
              <a:rPr lang="en-US" dirty="0" smtClean="0">
                <a:cs typeface="Arial" charset="0"/>
              </a:rPr>
              <a:t>and individual work units want to be productive. They want to produce the most goods and services using the least amount of inputs. Output is measured by the sales revenue an organization receives when goods are sold (selling price × number sold). Input is measured by the costs of acquiring and transforming resources into outputs.</a:t>
            </a:r>
          </a:p>
          <a:p>
            <a:pPr eaLnBrk="1" hangingPunct="1"/>
            <a:endParaRPr lang="en-US" dirty="0" smtClean="0">
              <a:cs typeface="Arial" charset="0"/>
            </a:endParaRPr>
          </a:p>
          <a:p>
            <a:pPr eaLnBrk="1" hangingPunct="1"/>
            <a:r>
              <a:rPr lang="en-US" b="1" dirty="0" smtClean="0">
                <a:cs typeface="Arial" charset="0"/>
              </a:rPr>
              <a:t>Organizational effectiveness </a:t>
            </a:r>
            <a:r>
              <a:rPr lang="en-US" dirty="0" smtClean="0">
                <a:cs typeface="Arial" charset="0"/>
              </a:rPr>
              <a:t>is a measure of how appropriate organizational goals are and how well those goals are met. That’s the bottom line for managers, and it’s what guides managerial decisions in designing strategies and work activities and in coordinating the work of</a:t>
            </a:r>
            <a:r>
              <a:rPr lang="en-US" baseline="0" dirty="0" smtClean="0">
                <a:cs typeface="Arial" charset="0"/>
              </a:rPr>
              <a:t> </a:t>
            </a:r>
            <a:r>
              <a:rPr lang="en-US" dirty="0" smtClean="0">
                <a:cs typeface="Arial" charset="0"/>
              </a:rPr>
              <a:t>employees.</a:t>
            </a:r>
          </a:p>
        </p:txBody>
      </p:sp>
      <p:sp>
        <p:nvSpPr>
          <p:cNvPr id="4" name="Slide Number Placeholder 3"/>
          <p:cNvSpPr>
            <a:spLocks noGrp="1"/>
          </p:cNvSpPr>
          <p:nvPr>
            <p:ph type="sldNum" sz="quarter" idx="5"/>
          </p:nvPr>
        </p:nvSpPr>
        <p:spPr/>
        <p:txBody>
          <a:bodyPr/>
          <a:lstStyle/>
          <a:p>
            <a:pPr>
              <a:defRPr/>
            </a:pPr>
            <a:fld id="{2B687439-2450-46DE-88CD-1B134EE43587}" type="slidenum">
              <a:rPr lang="en-US" smtClean="0"/>
              <a:pPr>
                <a:defRPr/>
              </a:pPr>
              <a:t>17</a:t>
            </a:fld>
            <a:endParaRPr lang="en-US" dirty="0"/>
          </a:p>
        </p:txBody>
      </p:sp>
    </p:spTree>
    <p:extLst>
      <p:ext uri="{BB962C8B-B14F-4D97-AF65-F5344CB8AC3E}">
        <p14:creationId xmlns:p14="http://schemas.microsoft.com/office/powerpoint/2010/main" val="2542024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Rankings are a popular way for managers to measure their organization’s performance. And there’s not a shortage of these rankings as Exhibit 18-7 shows. Rankings are determined by specific performance measures, which are different for each list.</a:t>
            </a:r>
          </a:p>
        </p:txBody>
      </p:sp>
      <p:sp>
        <p:nvSpPr>
          <p:cNvPr id="4" name="Slide Number Placeholder 3"/>
          <p:cNvSpPr>
            <a:spLocks noGrp="1"/>
          </p:cNvSpPr>
          <p:nvPr>
            <p:ph type="sldNum" sz="quarter" idx="5"/>
          </p:nvPr>
        </p:nvSpPr>
        <p:spPr/>
        <p:txBody>
          <a:bodyPr/>
          <a:lstStyle/>
          <a:p>
            <a:pPr>
              <a:defRPr/>
            </a:pPr>
            <a:fld id="{8D1EF32F-8C81-4BF1-B042-13FAD5410684}" type="slidenum">
              <a:rPr lang="en-US" smtClean="0"/>
              <a:pPr>
                <a:defRPr/>
              </a:pPr>
              <a:t>18</a:t>
            </a:fld>
            <a:endParaRPr lang="en-US" dirty="0"/>
          </a:p>
        </p:txBody>
      </p:sp>
    </p:spTree>
    <p:extLst>
      <p:ext uri="{BB962C8B-B14F-4D97-AF65-F5344CB8AC3E}">
        <p14:creationId xmlns:p14="http://schemas.microsoft.com/office/powerpoint/2010/main" val="2842301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It’s particularly important for managers to deliver effective performance feedback and to be prepared, if needed, to use </a:t>
            </a:r>
            <a:r>
              <a:rPr lang="en-US" b="1" dirty="0" smtClean="0">
                <a:cs typeface="Arial" charset="0"/>
              </a:rPr>
              <a:t>disciplinary actions</a:t>
            </a:r>
            <a:r>
              <a:rPr lang="en-US" dirty="0" smtClean="0">
                <a:cs typeface="Arial" charset="0"/>
              </a:rPr>
              <a:t>—actions taken by a manager to enforce the organization’s work standards and regulation.</a:t>
            </a:r>
          </a:p>
          <a:p>
            <a:pPr eaLnBrk="1" hangingPunct="1"/>
            <a:endParaRPr lang="en-US" dirty="0" smtClean="0">
              <a:cs typeface="Arial" charset="0"/>
            </a:endParaRPr>
          </a:p>
          <a:p>
            <a:pPr eaLnBrk="1" hangingPunct="1"/>
            <a:r>
              <a:rPr lang="en-US" dirty="0" smtClean="0">
                <a:cs typeface="Arial" charset="0"/>
              </a:rPr>
              <a:t>We like to know how we’re doing. Managers need to provide their employees with feedback so that the employees know where they stand in terms of their work. When giving performance feedback, both parties need to feel heard, understood, and respected. And if done that way, positive outcomes can result.</a:t>
            </a:r>
          </a:p>
        </p:txBody>
      </p:sp>
      <p:sp>
        <p:nvSpPr>
          <p:cNvPr id="4" name="Slide Number Placeholder 3"/>
          <p:cNvSpPr>
            <a:spLocks noGrp="1"/>
          </p:cNvSpPr>
          <p:nvPr>
            <p:ph type="sldNum" sz="quarter" idx="5"/>
          </p:nvPr>
        </p:nvSpPr>
        <p:spPr/>
        <p:txBody>
          <a:bodyPr/>
          <a:lstStyle/>
          <a:p>
            <a:pPr>
              <a:defRPr/>
            </a:pPr>
            <a:fld id="{0452D5A8-D77B-47E0-A0A5-BA6BB5BFD4BF}" type="slidenum">
              <a:rPr lang="en-US" smtClean="0"/>
              <a:pPr>
                <a:defRPr/>
              </a:pPr>
              <a:t>19</a:t>
            </a:fld>
            <a:endParaRPr lang="en-US" dirty="0"/>
          </a:p>
        </p:txBody>
      </p:sp>
    </p:spTree>
    <p:extLst>
      <p:ext uri="{BB962C8B-B14F-4D97-AF65-F5344CB8AC3E}">
        <p14:creationId xmlns:p14="http://schemas.microsoft.com/office/powerpoint/2010/main" val="3926601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Exhibit 18-8 lists some common types of work discipline problems and examples of each. In those circumstances, it’s important for a manager to know what the organization’s policies are on discipline. Is there a process for dealing with unsatisfactory job performance? Do warnings need to be given when performance is inadequate? What happens if after the warnings, performance or the troublesome behavior doesn’t</a:t>
            </a:r>
            <a:r>
              <a:rPr lang="en-US" baseline="0" dirty="0" smtClean="0">
                <a:cs typeface="Arial" charset="0"/>
              </a:rPr>
              <a:t> </a:t>
            </a:r>
            <a:r>
              <a:rPr lang="en-US" dirty="0" smtClean="0">
                <a:cs typeface="Arial" charset="0"/>
              </a:rPr>
              <a:t>improve? Disciplinary actions are never easy or pleasant; however, discipline can be used to both control and correct employee performance, and managers must know how to discipline.</a:t>
            </a:r>
          </a:p>
        </p:txBody>
      </p:sp>
      <p:sp>
        <p:nvSpPr>
          <p:cNvPr id="4" name="Slide Number Placeholder 3"/>
          <p:cNvSpPr>
            <a:spLocks noGrp="1"/>
          </p:cNvSpPr>
          <p:nvPr>
            <p:ph type="sldNum" sz="quarter" idx="5"/>
          </p:nvPr>
        </p:nvSpPr>
        <p:spPr/>
        <p:txBody>
          <a:bodyPr/>
          <a:lstStyle/>
          <a:p>
            <a:pPr>
              <a:defRPr/>
            </a:pPr>
            <a:fld id="{A0CBD39C-1694-4A6A-9390-592E8B8C9307}" type="slidenum">
              <a:rPr lang="en-US" smtClean="0"/>
              <a:pPr>
                <a:defRPr/>
              </a:pPr>
              <a:t>20</a:t>
            </a:fld>
            <a:endParaRPr lang="en-US" dirty="0"/>
          </a:p>
        </p:txBody>
      </p:sp>
    </p:spTree>
    <p:extLst>
      <p:ext uri="{BB962C8B-B14F-4D97-AF65-F5344CB8AC3E}">
        <p14:creationId xmlns:p14="http://schemas.microsoft.com/office/powerpoint/2010/main" val="302090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smtClean="0">
                <a:cs typeface="Arial" charset="0"/>
              </a:rPr>
              <a:t>What is </a:t>
            </a:r>
            <a:r>
              <a:rPr lang="en-US" b="1" smtClean="0">
                <a:cs typeface="Arial" charset="0"/>
              </a:rPr>
              <a:t>controlling</a:t>
            </a:r>
            <a:r>
              <a:rPr lang="en-US" smtClean="0">
                <a:cs typeface="Arial" charset="0"/>
              </a:rPr>
              <a:t>? It’s the process of monitoring, comparing, and correcting work performance. All managers should control even if their units are performing as planned because they can’t really know that unless they’ve evaluated what activities have been done and compared actual performance against the desired standard.  </a:t>
            </a:r>
          </a:p>
          <a:p>
            <a:pPr eaLnBrk="1" hangingPunct="1"/>
            <a:endParaRPr lang="en-US" smtClean="0">
              <a:cs typeface="Arial" charset="0"/>
            </a:endParaRPr>
          </a:p>
          <a:p>
            <a:pPr eaLnBrk="1" hangingPunct="1"/>
            <a:r>
              <a:rPr lang="en-US" smtClean="0">
                <a:cs typeface="Arial" charset="0"/>
              </a:rPr>
              <a:t>Effective controls ensure that activities are completed in ways that lead to the attainment of goals. Whether controls are effective, then, is determined by how well they help employees and managers achieve their goals.</a:t>
            </a:r>
          </a:p>
          <a:p>
            <a:pPr eaLnBrk="1" hangingPunct="1"/>
            <a:endParaRPr lang="en-US" smtClean="0">
              <a:cs typeface="Arial" charset="0"/>
            </a:endParaRP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99CC46C8-2028-4A11-8FFF-5CBC597ADBBE}" type="slidenum">
              <a:rPr lang="en-US" smtClean="0"/>
              <a:pPr>
                <a:defRPr/>
              </a:pPr>
              <a:t>3</a:t>
            </a:fld>
            <a:endParaRPr lang="en-US" dirty="0"/>
          </a:p>
        </p:txBody>
      </p:sp>
    </p:spTree>
    <p:extLst>
      <p:ext uri="{BB962C8B-B14F-4D97-AF65-F5344CB8AC3E}">
        <p14:creationId xmlns:p14="http://schemas.microsoft.com/office/powerpoint/2010/main" val="848105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The most desirable type of control—</a:t>
            </a:r>
            <a:r>
              <a:rPr lang="en-US" b="1" dirty="0" err="1" smtClean="0">
                <a:cs typeface="Arial" charset="0"/>
              </a:rPr>
              <a:t>feedforward</a:t>
            </a:r>
            <a:r>
              <a:rPr lang="en-US" b="1" dirty="0" smtClean="0">
                <a:cs typeface="Arial" charset="0"/>
              </a:rPr>
              <a:t> control</a:t>
            </a:r>
            <a:r>
              <a:rPr lang="en-US" dirty="0" smtClean="0">
                <a:cs typeface="Arial" charset="0"/>
              </a:rPr>
              <a:t>—prevents problems because it takes place before the actual activity. The key to </a:t>
            </a:r>
            <a:r>
              <a:rPr lang="en-US" dirty="0" err="1" smtClean="0">
                <a:cs typeface="Arial" charset="0"/>
              </a:rPr>
              <a:t>feedforward</a:t>
            </a:r>
            <a:r>
              <a:rPr lang="en-US" dirty="0" smtClean="0">
                <a:cs typeface="Arial" charset="0"/>
              </a:rPr>
              <a:t> controls is taking managerial action </a:t>
            </a:r>
            <a:r>
              <a:rPr lang="en-US" i="1" dirty="0" smtClean="0">
                <a:cs typeface="Arial" charset="0"/>
              </a:rPr>
              <a:t>before </a:t>
            </a:r>
            <a:r>
              <a:rPr lang="en-US" dirty="0" smtClean="0">
                <a:cs typeface="Arial" charset="0"/>
              </a:rPr>
              <a:t>a problem occurs. That way, problems can be prevented rather than having to correct them after any damage (poor-quality products, lost customers, lost revenue, etc.) has already been done.</a:t>
            </a:r>
          </a:p>
          <a:p>
            <a:pPr eaLnBrk="1" hangingPunct="1"/>
            <a:endParaRPr lang="en-US" dirty="0" smtClean="0">
              <a:cs typeface="Arial" charset="0"/>
            </a:endParaRPr>
          </a:p>
          <a:p>
            <a:pPr eaLnBrk="1" hangingPunct="1"/>
            <a:r>
              <a:rPr lang="en-US" b="1" dirty="0" smtClean="0">
                <a:cs typeface="Arial" charset="0"/>
              </a:rPr>
              <a:t>Concurrent control</a:t>
            </a:r>
            <a:r>
              <a:rPr lang="en-US" dirty="0" smtClean="0">
                <a:cs typeface="Arial" charset="0"/>
              </a:rPr>
              <a:t>, as its name implies, takes place while a work activity is in progress.</a:t>
            </a:r>
          </a:p>
          <a:p>
            <a:pPr eaLnBrk="1" hangingPunct="1"/>
            <a:endParaRPr lang="en-US" dirty="0" smtClean="0">
              <a:cs typeface="Arial" charset="0"/>
            </a:endParaRPr>
          </a:p>
          <a:p>
            <a:pPr eaLnBrk="1" hangingPunct="1"/>
            <a:r>
              <a:rPr lang="en-US" dirty="0" smtClean="0">
                <a:cs typeface="Arial" charset="0"/>
              </a:rPr>
              <a:t>The best-known form of concurrent control is direct supervision. Another term for it is </a:t>
            </a:r>
            <a:r>
              <a:rPr lang="en-US" b="1" dirty="0" smtClean="0">
                <a:cs typeface="Arial" charset="0"/>
              </a:rPr>
              <a:t>management by walking around</a:t>
            </a:r>
            <a:r>
              <a:rPr lang="en-US" dirty="0" smtClean="0">
                <a:cs typeface="Arial" charset="0"/>
              </a:rPr>
              <a:t>, which is when a manager is in the work area interacting directly with employees.</a:t>
            </a:r>
          </a:p>
          <a:p>
            <a:pPr eaLnBrk="1" hangingPunct="1"/>
            <a:endParaRPr lang="en-US" dirty="0" smtClean="0">
              <a:cs typeface="Arial" charset="0"/>
            </a:endParaRPr>
          </a:p>
          <a:p>
            <a:pPr eaLnBrk="1" hangingPunct="1"/>
            <a:r>
              <a:rPr lang="en-US" dirty="0" smtClean="0">
                <a:cs typeface="Arial" charset="0"/>
              </a:rPr>
              <a:t>The most popular type of control relies on feedback. In </a:t>
            </a:r>
            <a:r>
              <a:rPr lang="en-US" b="1" dirty="0" smtClean="0">
                <a:cs typeface="Arial" charset="0"/>
              </a:rPr>
              <a:t>feedback control</a:t>
            </a:r>
            <a:r>
              <a:rPr lang="en-US" dirty="0" smtClean="0">
                <a:cs typeface="Arial" charset="0"/>
              </a:rPr>
              <a:t>, the control takes place </a:t>
            </a:r>
            <a:r>
              <a:rPr lang="en-US" i="1" dirty="0" smtClean="0">
                <a:cs typeface="Arial" charset="0"/>
              </a:rPr>
              <a:t>after </a:t>
            </a:r>
            <a:r>
              <a:rPr lang="en-US" dirty="0" smtClean="0">
                <a:cs typeface="Arial" charset="0"/>
              </a:rPr>
              <a:t>the activity is done. Feedback controls have two advantages. First, feedback gives managers meaningful information on how effective their planning efforts were. Feedback that shows little variance between standard and actual performance indicates that the planning was generally on target. Second, feedback can enhance motivation. People want to know how well they’re doing and feedback provides that information.</a:t>
            </a:r>
          </a:p>
        </p:txBody>
      </p:sp>
      <p:sp>
        <p:nvSpPr>
          <p:cNvPr id="4" name="Slide Number Placeholder 3"/>
          <p:cNvSpPr>
            <a:spLocks noGrp="1"/>
          </p:cNvSpPr>
          <p:nvPr>
            <p:ph type="sldNum" sz="quarter" idx="5"/>
          </p:nvPr>
        </p:nvSpPr>
        <p:spPr/>
        <p:txBody>
          <a:bodyPr/>
          <a:lstStyle/>
          <a:p>
            <a:pPr>
              <a:defRPr/>
            </a:pPr>
            <a:fld id="{B0BB0AA1-04D2-4AF5-BFB1-62FE8A814ED1}" type="slidenum">
              <a:rPr lang="en-US" smtClean="0"/>
              <a:pPr>
                <a:defRPr/>
              </a:pPr>
              <a:t>21</a:t>
            </a:fld>
            <a:endParaRPr lang="en-US" dirty="0"/>
          </a:p>
        </p:txBody>
      </p:sp>
    </p:spTree>
    <p:extLst>
      <p:ext uri="{BB962C8B-B14F-4D97-AF65-F5344CB8AC3E}">
        <p14:creationId xmlns:p14="http://schemas.microsoft.com/office/powerpoint/2010/main" val="3275743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Managers can implement controls </a:t>
            </a:r>
            <a:r>
              <a:rPr lang="en-US" i="1" dirty="0" smtClean="0">
                <a:cs typeface="Arial" charset="0"/>
              </a:rPr>
              <a:t>before </a:t>
            </a:r>
            <a:r>
              <a:rPr lang="en-US" dirty="0" smtClean="0">
                <a:cs typeface="Arial" charset="0"/>
              </a:rPr>
              <a:t>an activity begins, </a:t>
            </a:r>
            <a:r>
              <a:rPr lang="en-US" i="1" dirty="0" smtClean="0">
                <a:cs typeface="Arial" charset="0"/>
              </a:rPr>
              <a:t>during </a:t>
            </a:r>
            <a:r>
              <a:rPr lang="en-US" dirty="0" smtClean="0">
                <a:cs typeface="Arial" charset="0"/>
              </a:rPr>
              <a:t>the time the activity is going on, and </a:t>
            </a:r>
            <a:r>
              <a:rPr lang="en-US" i="1" dirty="0" smtClean="0">
                <a:cs typeface="Arial" charset="0"/>
              </a:rPr>
              <a:t>after </a:t>
            </a:r>
            <a:r>
              <a:rPr lang="en-US" dirty="0" smtClean="0">
                <a:cs typeface="Arial" charset="0"/>
              </a:rPr>
              <a:t>the activity has been completed. The first type is called </a:t>
            </a:r>
            <a:r>
              <a:rPr lang="en-US" dirty="0" err="1" smtClean="0">
                <a:cs typeface="Arial" charset="0"/>
              </a:rPr>
              <a:t>feedforward</a:t>
            </a:r>
            <a:r>
              <a:rPr lang="en-US" dirty="0" smtClean="0">
                <a:cs typeface="Arial" charset="0"/>
              </a:rPr>
              <a:t> control; the second, concurrent control; and the last, feedback control (see Exhibit 18-9).</a:t>
            </a:r>
          </a:p>
        </p:txBody>
      </p:sp>
      <p:sp>
        <p:nvSpPr>
          <p:cNvPr id="4" name="Slide Number Placeholder 3"/>
          <p:cNvSpPr>
            <a:spLocks noGrp="1"/>
          </p:cNvSpPr>
          <p:nvPr>
            <p:ph type="sldNum" sz="quarter" idx="5"/>
          </p:nvPr>
        </p:nvSpPr>
        <p:spPr/>
        <p:txBody>
          <a:bodyPr/>
          <a:lstStyle/>
          <a:p>
            <a:pPr>
              <a:defRPr/>
            </a:pPr>
            <a:fld id="{19E49BF1-0004-4F6B-BB08-D595F60A75EC}" type="slidenum">
              <a:rPr lang="en-US" smtClean="0"/>
              <a:pPr>
                <a:defRPr/>
              </a:pPr>
              <a:t>22</a:t>
            </a:fld>
            <a:endParaRPr lang="en-US" dirty="0"/>
          </a:p>
        </p:txBody>
      </p:sp>
    </p:spTree>
    <p:extLst>
      <p:ext uri="{BB962C8B-B14F-4D97-AF65-F5344CB8AC3E}">
        <p14:creationId xmlns:p14="http://schemas.microsoft.com/office/powerpoint/2010/main" val="4090299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Every business wants to earn a profit. To achieve this goal, managers need financial controls. For instance, they might analyze quarterly income statements for excessive expenses. They might also calculate financial ratios to ensure that sufficient cash is available to pay ongoing expenses, that debt levels haven’t become too high, or that assets are used productively.</a:t>
            </a:r>
          </a:p>
          <a:p>
            <a:pPr eaLnBrk="1" hangingPunct="1"/>
            <a:endParaRPr lang="en-US" dirty="0" smtClean="0">
              <a:cs typeface="Arial" charset="0"/>
            </a:endParaRPr>
          </a:p>
          <a:p>
            <a:pPr eaLnBrk="1" hangingPunct="1"/>
            <a:r>
              <a:rPr lang="en-US" dirty="0" smtClean="0">
                <a:cs typeface="Arial" charset="0"/>
              </a:rPr>
              <a:t>Budgets are planning and control tools. When a budget is formulated, it’s a planning tool because it indicates which work activities are important and what and how much resources should be allocated to those activities. But budgets are also used for controlling because they provide managers with quantitative standards against which to measure and compare resource consumption. If deviations are significant enough to require action, the manager examines what has happened and tries to uncover why.</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B1AE7AA0-3501-4A75-BF95-B558D6C38D5C}" type="slidenum">
              <a:rPr lang="en-US" smtClean="0"/>
              <a:pPr>
                <a:defRPr/>
              </a:pPr>
              <a:t>23</a:t>
            </a:fld>
            <a:endParaRPr lang="en-US" dirty="0"/>
          </a:p>
        </p:txBody>
      </p:sp>
    </p:spTree>
    <p:extLst>
      <p:ext uri="{BB962C8B-B14F-4D97-AF65-F5344CB8AC3E}">
        <p14:creationId xmlns:p14="http://schemas.microsoft.com/office/powerpoint/2010/main" val="418856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smtClean="0">
                <a:cs typeface="Arial" charset="0"/>
              </a:rPr>
              <a:t>Managers might use traditional financial measures such as ratio analysis and budget analysis. Exhibit 18-10 summarizes some of the most popular financial ratios. Liquidity ratios measure an organization’s ability to meet its current debt obligations. Leverage ratios examine the organization’s use of debt to finance its assets and whether it’s able to meet the interest payments on the debt. Activity ratios assess how</a:t>
            </a:r>
            <a:r>
              <a:rPr lang="en-US" baseline="0" dirty="0" smtClean="0">
                <a:cs typeface="Arial" charset="0"/>
              </a:rPr>
              <a:t> </a:t>
            </a:r>
            <a:r>
              <a:rPr lang="en-US" dirty="0" smtClean="0">
                <a:cs typeface="Arial" charset="0"/>
              </a:rPr>
              <a:t>efficiently a company uses its assets. Finally, profitability ratios measure how efficiently and effectively the company uses its assets to generate profits. These ratios are calculated using selected information from the organization’s two primary financial statements (the balance sheet and the income statement), which are then expressed as a percentage or ratio.</a:t>
            </a:r>
          </a:p>
        </p:txBody>
      </p:sp>
      <p:sp>
        <p:nvSpPr>
          <p:cNvPr id="4" name="Slide Number Placeholder 3"/>
          <p:cNvSpPr>
            <a:spLocks noGrp="1"/>
          </p:cNvSpPr>
          <p:nvPr>
            <p:ph type="sldNum" sz="quarter" idx="5"/>
          </p:nvPr>
        </p:nvSpPr>
        <p:spPr/>
        <p:txBody>
          <a:bodyPr/>
          <a:lstStyle/>
          <a:p>
            <a:pPr>
              <a:defRPr/>
            </a:pPr>
            <a:fld id="{DA4023B2-E06C-4085-BB8D-1B80595F0CB9}" type="slidenum">
              <a:rPr lang="en-US" smtClean="0"/>
              <a:pPr>
                <a:defRPr/>
              </a:pPr>
              <a:t>24</a:t>
            </a:fld>
            <a:endParaRPr lang="en-US" dirty="0"/>
          </a:p>
        </p:txBody>
      </p:sp>
    </p:spTree>
    <p:extLst>
      <p:ext uri="{BB962C8B-B14F-4D97-AF65-F5344CB8AC3E}">
        <p14:creationId xmlns:p14="http://schemas.microsoft.com/office/powerpoint/2010/main" val="2435646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In measuring actual performance, managers need information about what is happening within their area of responsibility and about the standards in order to be able to compare actual performance with the standard.</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management information system (MIS) </a:t>
            </a:r>
            <a:r>
              <a:rPr lang="en-US" dirty="0" smtClean="0">
                <a:cs typeface="Arial" charset="0"/>
              </a:rPr>
              <a:t>is a system used to provide managers with needed information on a regular basis. In theory, this system can be manual or computer-based, although most organizations have moved to computer-supported applications. The term </a:t>
            </a:r>
            <a:r>
              <a:rPr lang="en-US" i="1" dirty="0" smtClean="0">
                <a:cs typeface="Arial" charset="0"/>
              </a:rPr>
              <a:t>system </a:t>
            </a:r>
            <a:r>
              <a:rPr lang="en-US" dirty="0" smtClean="0">
                <a:cs typeface="Arial" charset="0"/>
              </a:rPr>
              <a:t>in MIS implies order, arrangement, and purpose. Further, an MIS focuses specifically on providing managers with </a:t>
            </a:r>
            <a:r>
              <a:rPr lang="en-US" i="1" dirty="0" smtClean="0">
                <a:cs typeface="Arial" charset="0"/>
              </a:rPr>
              <a:t>information </a:t>
            </a:r>
            <a:r>
              <a:rPr lang="en-US" dirty="0" smtClean="0">
                <a:cs typeface="Arial" charset="0"/>
              </a:rPr>
              <a:t>(processed and analyzed data), not merely </a:t>
            </a:r>
            <a:r>
              <a:rPr lang="en-US" i="1" dirty="0" smtClean="0">
                <a:cs typeface="Arial" charset="0"/>
              </a:rPr>
              <a:t>data </a:t>
            </a:r>
            <a:r>
              <a:rPr lang="en-US" dirty="0" smtClean="0">
                <a:cs typeface="Arial" charset="0"/>
              </a:rPr>
              <a:t>(raw, unanalyzed facts).</a:t>
            </a:r>
          </a:p>
        </p:txBody>
      </p:sp>
      <p:sp>
        <p:nvSpPr>
          <p:cNvPr id="4" name="Slide Number Placeholder 3"/>
          <p:cNvSpPr>
            <a:spLocks noGrp="1"/>
          </p:cNvSpPr>
          <p:nvPr>
            <p:ph type="sldNum" sz="quarter" idx="5"/>
          </p:nvPr>
        </p:nvSpPr>
        <p:spPr/>
        <p:txBody>
          <a:bodyPr/>
          <a:lstStyle/>
          <a:p>
            <a:pPr>
              <a:defRPr/>
            </a:pPr>
            <a:fld id="{13E00349-4DAC-473D-8B2A-39A556FED9CC}" type="slidenum">
              <a:rPr lang="en-US" smtClean="0"/>
              <a:pPr>
                <a:defRPr/>
              </a:pPr>
              <a:t>25</a:t>
            </a:fld>
            <a:endParaRPr lang="en-US" dirty="0"/>
          </a:p>
        </p:txBody>
      </p:sp>
    </p:spTree>
    <p:extLst>
      <p:ext uri="{BB962C8B-B14F-4D97-AF65-F5344CB8AC3E}">
        <p14:creationId xmlns:p14="http://schemas.microsoft.com/office/powerpoint/2010/main" val="473786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balanced scorecard </a:t>
            </a:r>
            <a:r>
              <a:rPr lang="en-US" dirty="0" smtClean="0">
                <a:cs typeface="Arial" charset="0"/>
              </a:rPr>
              <a:t>approach is a way to evaluate organizational performance from more than just the financial perspective.</a:t>
            </a:r>
          </a:p>
          <a:p>
            <a:pPr eaLnBrk="1" hangingPunct="1"/>
            <a:endParaRPr lang="en-US" dirty="0" smtClean="0">
              <a:cs typeface="Arial" charset="0"/>
            </a:endParaRPr>
          </a:p>
          <a:p>
            <a:pPr eaLnBrk="1" hangingPunct="1"/>
            <a:r>
              <a:rPr lang="en-US" dirty="0" smtClean="0">
                <a:cs typeface="Arial" charset="0"/>
              </a:rPr>
              <a:t>A balanced scorecard typically looks at four areas that contribute to a company’s performance: financial, customer, internal processes, and people/innovation/growth assets. According to this approach, managers should develop goals in each of the four areas and then measure whether the goals are being met.</a:t>
            </a:r>
          </a:p>
        </p:txBody>
      </p:sp>
      <p:sp>
        <p:nvSpPr>
          <p:cNvPr id="4" name="Slide Number Placeholder 3"/>
          <p:cNvSpPr>
            <a:spLocks noGrp="1"/>
          </p:cNvSpPr>
          <p:nvPr>
            <p:ph type="sldNum" sz="quarter" idx="5"/>
          </p:nvPr>
        </p:nvSpPr>
        <p:spPr/>
        <p:txBody>
          <a:bodyPr/>
          <a:lstStyle/>
          <a:p>
            <a:pPr>
              <a:defRPr/>
            </a:pPr>
            <a:fld id="{63FD4488-B9B6-4561-9007-D7CADEE259A7}" type="slidenum">
              <a:rPr lang="en-US" smtClean="0"/>
              <a:pPr>
                <a:defRPr/>
              </a:pPr>
              <a:t>26</a:t>
            </a:fld>
            <a:endParaRPr lang="en-US" dirty="0"/>
          </a:p>
        </p:txBody>
      </p:sp>
    </p:spTree>
    <p:extLst>
      <p:ext uri="{BB962C8B-B14F-4D97-AF65-F5344CB8AC3E}">
        <p14:creationId xmlns:p14="http://schemas.microsoft.com/office/powerpoint/2010/main" val="187943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b="1" smtClean="0">
                <a:cs typeface="Arial" charset="0"/>
              </a:rPr>
              <a:t>Benchmarking</a:t>
            </a:r>
            <a:r>
              <a:rPr lang="en-US" smtClean="0">
                <a:cs typeface="Arial" charset="0"/>
              </a:rPr>
              <a:t> is the search for the best practices among competitors or noncompetitors that lead to their superior performance. Benchmarking should identify various </a:t>
            </a:r>
            <a:r>
              <a:rPr lang="en-US" b="1" smtClean="0">
                <a:cs typeface="Arial" charset="0"/>
              </a:rPr>
              <a:t>benchmarks</a:t>
            </a:r>
            <a:r>
              <a:rPr lang="en-US" smtClean="0">
                <a:cs typeface="Arial" charset="0"/>
              </a:rPr>
              <a:t>, the standards of excellence against which to measure and compare.</a:t>
            </a:r>
          </a:p>
        </p:txBody>
      </p:sp>
      <p:sp>
        <p:nvSpPr>
          <p:cNvPr id="4" name="Slide Number Placeholder 3"/>
          <p:cNvSpPr>
            <a:spLocks noGrp="1"/>
          </p:cNvSpPr>
          <p:nvPr>
            <p:ph type="sldNum" sz="quarter" idx="5"/>
          </p:nvPr>
        </p:nvSpPr>
        <p:spPr/>
        <p:txBody>
          <a:bodyPr/>
          <a:lstStyle/>
          <a:p>
            <a:pPr>
              <a:defRPr/>
            </a:pPr>
            <a:fld id="{E7992E06-1BAB-4EFD-A904-121CBBAA776C}" type="slidenum">
              <a:rPr lang="en-US" smtClean="0"/>
              <a:pPr>
                <a:defRPr/>
              </a:pPr>
              <a:t>27</a:t>
            </a:fld>
            <a:endParaRPr lang="en-US" dirty="0"/>
          </a:p>
        </p:txBody>
      </p:sp>
    </p:spTree>
    <p:extLst>
      <p:ext uri="{BB962C8B-B14F-4D97-AF65-F5344CB8AC3E}">
        <p14:creationId xmlns:p14="http://schemas.microsoft.com/office/powerpoint/2010/main" val="306585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r>
              <a:rPr lang="en-US" dirty="0" smtClean="0">
                <a:cs typeface="Arial" charset="0"/>
              </a:rPr>
              <a:t>Sometimes those best practices can be found inside the organization and just need to be shared. Exhibit 18-11 provides some suggestions for internal benchmarking.</a:t>
            </a:r>
          </a:p>
        </p:txBody>
      </p:sp>
      <p:sp>
        <p:nvSpPr>
          <p:cNvPr id="4" name="Slide Number Placeholder 3"/>
          <p:cNvSpPr>
            <a:spLocks noGrp="1"/>
          </p:cNvSpPr>
          <p:nvPr>
            <p:ph type="sldNum" sz="quarter" idx="5"/>
          </p:nvPr>
        </p:nvSpPr>
        <p:spPr/>
        <p:txBody>
          <a:bodyPr/>
          <a:lstStyle/>
          <a:p>
            <a:pPr>
              <a:defRPr/>
            </a:pPr>
            <a:fld id="{A7B04614-4894-4A38-BCD5-C25F0F11A8C8}" type="slidenum">
              <a:rPr lang="en-US" smtClean="0"/>
              <a:pPr>
                <a:defRPr/>
              </a:pPr>
              <a:t>28</a:t>
            </a:fld>
            <a:endParaRPr lang="en-US" dirty="0"/>
          </a:p>
        </p:txBody>
      </p:sp>
    </p:spTree>
    <p:extLst>
      <p:ext uri="{BB962C8B-B14F-4D97-AF65-F5344CB8AC3E}">
        <p14:creationId xmlns:p14="http://schemas.microsoft.com/office/powerpoint/2010/main" val="2164883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cs typeface="Arial" charset="0"/>
              </a:rPr>
              <a:t>The concepts of control that we’ve been discussing are appropriate for an organization whose work units are not geographically separated or culturally distinct. But control techniques can be quite different for different countries. The differences are primarily in the measurement and corrective action steps of the control process.</a:t>
            </a:r>
          </a:p>
          <a:p>
            <a:pPr eaLnBrk="1" hangingPunct="1"/>
            <a:endParaRPr lang="en-US" dirty="0" smtClean="0">
              <a:cs typeface="Arial" charset="0"/>
            </a:endParaRPr>
          </a:p>
          <a:p>
            <a:pPr eaLnBrk="1" hangingPunct="1"/>
            <a:r>
              <a:rPr lang="en-US" dirty="0" smtClean="0">
                <a:cs typeface="Arial" charset="0"/>
              </a:rPr>
              <a:t>Managers in foreign countries also need to be aware of constraints on corrective actions they can take. Some countries’ laws prohibit closing facilities, laying off employees, taking money out of the country, or bringing in a new management team from outside the country.	</a:t>
            </a:r>
          </a:p>
        </p:txBody>
      </p:sp>
      <p:sp>
        <p:nvSpPr>
          <p:cNvPr id="4" name="Slide Number Placeholder 3"/>
          <p:cNvSpPr>
            <a:spLocks noGrp="1"/>
          </p:cNvSpPr>
          <p:nvPr>
            <p:ph type="sldNum" sz="quarter" idx="5"/>
          </p:nvPr>
        </p:nvSpPr>
        <p:spPr/>
        <p:txBody>
          <a:bodyPr/>
          <a:lstStyle/>
          <a:p>
            <a:pPr>
              <a:defRPr/>
            </a:pPr>
            <a:fld id="{04FA4AF7-5BDB-4EE0-B968-D7DDA07BF74E}" type="slidenum">
              <a:rPr lang="en-US" smtClean="0"/>
              <a:pPr>
                <a:defRPr/>
              </a:pPr>
              <a:t>29</a:t>
            </a:fld>
            <a:endParaRPr lang="en-US" dirty="0"/>
          </a:p>
        </p:txBody>
      </p:sp>
    </p:spTree>
    <p:extLst>
      <p:ext uri="{BB962C8B-B14F-4D97-AF65-F5344CB8AC3E}">
        <p14:creationId xmlns:p14="http://schemas.microsoft.com/office/powerpoint/2010/main" val="1680984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cs typeface="Arial" charset="0"/>
              </a:rPr>
              <a:t>If you work, do you think you have a right to privacy at your job? What can your employer find out about you and your work? You might be surprised at the answers! Employers can (and do), among other things, read your e-mail (even those marked “personal or confidential”), tap your telephone, monitor your work by computer, store and review computer files, monitor you in an employee bathroom or dressing room, and track your whereabouts in a company vehicle. </a:t>
            </a:r>
          </a:p>
          <a:p>
            <a:pPr eaLnBrk="1" hangingPunct="1"/>
            <a:endParaRPr lang="en-US" dirty="0" smtClean="0">
              <a:cs typeface="Arial" charset="0"/>
            </a:endParaRPr>
          </a:p>
          <a:p>
            <a:pPr eaLnBrk="1" hangingPunct="1"/>
            <a:r>
              <a:rPr lang="en-US" dirty="0" smtClean="0">
                <a:cs typeface="Arial" charset="0"/>
              </a:rPr>
              <a:t>And these actions aren’t that uncommon. In fact, some 26 percent of companies have fired an employee for e-mail misuse; 26 percent have fired workers for misusing the Internet; 6 percent have fired employees for inappropriate cell phone use; 4 percent have fired someone for instant messaging misuse; and 3 percent have fired someone for inappropriate text messaging.</a:t>
            </a:r>
          </a:p>
        </p:txBody>
      </p:sp>
      <p:sp>
        <p:nvSpPr>
          <p:cNvPr id="4" name="Slide Number Placeholder 3"/>
          <p:cNvSpPr>
            <a:spLocks noGrp="1"/>
          </p:cNvSpPr>
          <p:nvPr>
            <p:ph type="sldNum" sz="quarter" idx="5"/>
          </p:nvPr>
        </p:nvSpPr>
        <p:spPr/>
        <p:txBody>
          <a:bodyPr/>
          <a:lstStyle/>
          <a:p>
            <a:pPr>
              <a:defRPr/>
            </a:pPr>
            <a:fld id="{9CC0111C-F33C-476C-A43E-E9A05F5DFCC2}" type="slidenum">
              <a:rPr lang="en-US" smtClean="0"/>
              <a:pPr>
                <a:defRPr/>
              </a:pPr>
              <a:t>30</a:t>
            </a:fld>
            <a:endParaRPr lang="en-US" dirty="0"/>
          </a:p>
        </p:txBody>
      </p:sp>
    </p:spTree>
    <p:extLst>
      <p:ext uri="{BB962C8B-B14F-4D97-AF65-F5344CB8AC3E}">
        <p14:creationId xmlns:p14="http://schemas.microsoft.com/office/powerpoint/2010/main" val="50161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normAutofit lnSpcReduction="10000"/>
          </a:bodyPr>
          <a:lstStyle/>
          <a:p>
            <a:pPr eaLnBrk="1" hangingPunct="1"/>
            <a:r>
              <a:rPr lang="en-US" dirty="0" smtClean="0">
                <a:cs typeface="Arial" charset="0"/>
              </a:rPr>
              <a:t>Why is control so important? Planning can be done, an organizational structure created to facilitate efficient achievement of goals, and employees motivated through effective leadership. But there’s no assurance that activities are going as planned and that the goals employees and managers are working toward are, in fact, being attained.</a:t>
            </a:r>
          </a:p>
          <a:p>
            <a:pPr eaLnBrk="1" hangingPunct="1"/>
            <a:endParaRPr lang="en-US" dirty="0" smtClean="0">
              <a:cs typeface="Arial" charset="0"/>
            </a:endParaRPr>
          </a:p>
          <a:p>
            <a:pPr eaLnBrk="1" hangingPunct="1"/>
            <a:r>
              <a:rPr lang="en-US" dirty="0" smtClean="0">
                <a:cs typeface="Arial" charset="0"/>
              </a:rPr>
              <a:t>Control is important, therefore, because it’s the only way that managers know whether organizational goals are being met and if not, the reasons why. The value of the control function can be seen in three specific areas: planning, empowering employees, and protecting the workplace.</a:t>
            </a:r>
          </a:p>
          <a:p>
            <a:pPr eaLnBrk="1" hangingPunct="1"/>
            <a:endParaRPr lang="en-US" dirty="0" smtClean="0">
              <a:cs typeface="Arial" charset="0"/>
            </a:endParaRPr>
          </a:p>
          <a:p>
            <a:pPr eaLnBrk="1" hangingPunct="1"/>
            <a:r>
              <a:rPr lang="en-US" dirty="0" smtClean="0">
                <a:cs typeface="Arial" charset="0"/>
              </a:rPr>
              <a:t>Many managers are reluctant to empower their employees because they fear something will go wrong for which they would be held responsible. But an effective control system can provide information and feedback on employee performance and minimize the chance of potential problems.</a:t>
            </a:r>
          </a:p>
          <a:p>
            <a:pPr eaLnBrk="1" hangingPunct="1"/>
            <a:endParaRPr lang="en-US" dirty="0" smtClean="0">
              <a:cs typeface="Arial" charset="0"/>
            </a:endParaRPr>
          </a:p>
          <a:p>
            <a:pPr eaLnBrk="1" hangingPunct="1"/>
            <a:r>
              <a:rPr lang="en-US" dirty="0" smtClean="0">
                <a:cs typeface="Arial" charset="0"/>
              </a:rPr>
              <a:t>The final reason why managers control is to protect the organization and its assets. Today’s environment brings heightened threats from natural disasters, financial scandals, workplace violence, global supply chain disruptions, security breaches, and even possible terrorist attacks. Managers must protect organizational assets in the event that any of these things should happen.</a:t>
            </a:r>
          </a:p>
        </p:txBody>
      </p:sp>
      <p:sp>
        <p:nvSpPr>
          <p:cNvPr id="4" name="Slide Number Placeholder 3"/>
          <p:cNvSpPr>
            <a:spLocks noGrp="1"/>
          </p:cNvSpPr>
          <p:nvPr>
            <p:ph type="sldNum" sz="quarter" idx="5"/>
          </p:nvPr>
        </p:nvSpPr>
        <p:spPr/>
        <p:txBody>
          <a:bodyPr/>
          <a:lstStyle/>
          <a:p>
            <a:pPr>
              <a:defRPr/>
            </a:pPr>
            <a:fld id="{C17CD7C2-EAFF-4866-B8C3-16CF1EA20AA0}" type="slidenum">
              <a:rPr lang="en-US" smtClean="0"/>
              <a:pPr>
                <a:defRPr/>
              </a:pPr>
              <a:t>4</a:t>
            </a:fld>
            <a:endParaRPr lang="en-US" dirty="0"/>
          </a:p>
        </p:txBody>
      </p:sp>
    </p:spTree>
    <p:extLst>
      <p:ext uri="{BB962C8B-B14F-4D97-AF65-F5344CB8AC3E}">
        <p14:creationId xmlns:p14="http://schemas.microsoft.com/office/powerpoint/2010/main" val="2578345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b="1" dirty="0" smtClean="0">
                <a:cs typeface="Arial" charset="0"/>
              </a:rPr>
              <a:t>Employee theft </a:t>
            </a:r>
            <a:r>
              <a:rPr lang="en-US" dirty="0" smtClean="0">
                <a:cs typeface="Arial" charset="0"/>
              </a:rPr>
              <a:t>is defined as any unauthorized taking of company property by employees for their personal use.  It can range from embezzlement to fraudulent filing of expense reports to removing equipment, parts, software, or office supplies</a:t>
            </a:r>
            <a:r>
              <a:rPr lang="en-US" baseline="0" dirty="0" smtClean="0">
                <a:cs typeface="Arial" charset="0"/>
              </a:rPr>
              <a:t> </a:t>
            </a:r>
            <a:r>
              <a:rPr lang="en-US" dirty="0" smtClean="0">
                <a:cs typeface="Arial" charset="0"/>
              </a:rPr>
              <a:t>from company premises. Managers need to educate themselves about this control issue and be prepared to deal with it.</a:t>
            </a:r>
          </a:p>
          <a:p>
            <a:pPr eaLnBrk="1" hangingPunct="1"/>
            <a:endParaRPr lang="en-US" dirty="0" smtClean="0">
              <a:cs typeface="Arial" charset="0"/>
            </a:endParaRPr>
          </a:p>
          <a:p>
            <a:pPr eaLnBrk="1" hangingPunct="1"/>
            <a:r>
              <a:rPr lang="en-US" dirty="0" smtClean="0">
                <a:cs typeface="Arial" charset="0"/>
              </a:rPr>
              <a:t>Thankfully the number of workplace shootings has decreased. However, the U.S. National Institute of Occupational Safety and Health still says that each year, some 2 million American workers are victims of some form of workplace violence. In an average week, one employee is killed</a:t>
            </a:r>
            <a:r>
              <a:rPr lang="en-US" baseline="0" dirty="0" smtClean="0">
                <a:cs typeface="Arial" charset="0"/>
              </a:rPr>
              <a:t> </a:t>
            </a:r>
            <a:r>
              <a:rPr lang="en-US" dirty="0" smtClean="0">
                <a:cs typeface="Arial" charset="0"/>
              </a:rPr>
              <a:t>and at least 25 are seriously injured in violent assaults by current or former coworkers.</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DF41135B-BF51-4571-89C1-10C0A3500F8B}" type="slidenum">
              <a:rPr lang="en-US" smtClean="0"/>
              <a:pPr>
                <a:defRPr/>
              </a:pPr>
              <a:t>31</a:t>
            </a:fld>
            <a:endParaRPr lang="en-US" dirty="0"/>
          </a:p>
        </p:txBody>
      </p:sp>
    </p:spTree>
    <p:extLst>
      <p:ext uri="{BB962C8B-B14F-4D97-AF65-F5344CB8AC3E}">
        <p14:creationId xmlns:p14="http://schemas.microsoft.com/office/powerpoint/2010/main" val="285409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r>
              <a:rPr lang="en-US" dirty="0" smtClean="0">
                <a:cs typeface="Arial" charset="0"/>
              </a:rPr>
              <a:t>What can managers do to deter or reduce possible workplace violence? Once again, the concept of </a:t>
            </a:r>
            <a:r>
              <a:rPr lang="en-US" dirty="0" err="1" smtClean="0">
                <a:cs typeface="Arial" charset="0"/>
              </a:rPr>
              <a:t>feedforward</a:t>
            </a:r>
            <a:r>
              <a:rPr lang="en-US" dirty="0" smtClean="0">
                <a:cs typeface="Arial" charset="0"/>
              </a:rPr>
              <a:t>, concurrent, and feedback control can help identify actions that managers can take.  Exhibit 18-13 summarizes several suggestions.</a:t>
            </a:r>
          </a:p>
        </p:txBody>
      </p:sp>
      <p:sp>
        <p:nvSpPr>
          <p:cNvPr id="4" name="Slide Number Placeholder 3"/>
          <p:cNvSpPr>
            <a:spLocks noGrp="1"/>
          </p:cNvSpPr>
          <p:nvPr>
            <p:ph type="sldNum" sz="quarter" idx="5"/>
          </p:nvPr>
        </p:nvSpPr>
        <p:spPr/>
        <p:txBody>
          <a:bodyPr/>
          <a:lstStyle/>
          <a:p>
            <a:pPr>
              <a:defRPr/>
            </a:pPr>
            <a:fld id="{C29CCD9F-2EAE-41D2-957C-C8FFFD4B7464}" type="slidenum">
              <a:rPr lang="en-US" smtClean="0"/>
              <a:pPr>
                <a:defRPr/>
              </a:pPr>
              <a:t>33</a:t>
            </a:fld>
            <a:endParaRPr lang="en-US" dirty="0"/>
          </a:p>
        </p:txBody>
      </p:sp>
    </p:spTree>
    <p:extLst>
      <p:ext uri="{BB962C8B-B14F-4D97-AF65-F5344CB8AC3E}">
        <p14:creationId xmlns:p14="http://schemas.microsoft.com/office/powerpoint/2010/main" val="2966116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D9574180-5480-4F9E-9F07-24EDC5CAFA84}" type="slidenum">
              <a:rPr lang="en-US" smtClean="0"/>
              <a:pPr>
                <a:defRPr/>
              </a:pPr>
              <a:t>34</a:t>
            </a:fld>
            <a:endParaRPr lang="en-US" dirty="0"/>
          </a:p>
        </p:txBody>
      </p:sp>
    </p:spTree>
    <p:extLst>
      <p:ext uri="{BB962C8B-B14F-4D97-AF65-F5344CB8AC3E}">
        <p14:creationId xmlns:p14="http://schemas.microsoft.com/office/powerpoint/2010/main" val="2578183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eaLnBrk="1" hangingPunct="1"/>
            <a:r>
              <a:rPr lang="en-US" dirty="0" smtClean="0">
                <a:cs typeface="Arial" charset="0"/>
              </a:rPr>
              <a:t>How can managers control the interactions between the goal and the outcome when it comes to customers? The concept of</a:t>
            </a:r>
            <a:r>
              <a:rPr lang="en-US" baseline="0" dirty="0" smtClean="0">
                <a:cs typeface="Arial" charset="0"/>
              </a:rPr>
              <a:t> </a:t>
            </a:r>
            <a:r>
              <a:rPr lang="en-US" dirty="0" smtClean="0">
                <a:cs typeface="Arial" charset="0"/>
              </a:rPr>
              <a:t>a service profit chain can help.</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service profit chain </a:t>
            </a:r>
            <a:r>
              <a:rPr lang="en-US" dirty="0" smtClean="0">
                <a:cs typeface="Arial" charset="0"/>
              </a:rPr>
              <a:t>is the service sequence from employees to customers to profit. According to this concept, the company’s strategy and service delivery system influence how employees deal with customers; that is, how productive they are in providing service and the quality of that service.</a:t>
            </a:r>
          </a:p>
        </p:txBody>
      </p:sp>
      <p:sp>
        <p:nvSpPr>
          <p:cNvPr id="4" name="Slide Number Placeholder 3"/>
          <p:cNvSpPr>
            <a:spLocks noGrp="1"/>
          </p:cNvSpPr>
          <p:nvPr>
            <p:ph type="sldNum" sz="quarter" idx="5"/>
          </p:nvPr>
        </p:nvSpPr>
        <p:spPr/>
        <p:txBody>
          <a:bodyPr/>
          <a:lstStyle/>
          <a:p>
            <a:pPr>
              <a:defRPr/>
            </a:pPr>
            <a:fld id="{E97264DA-C780-49CD-8B5D-76C9EDAFBD91}" type="slidenum">
              <a:rPr lang="en-US" smtClean="0"/>
              <a:pPr>
                <a:defRPr/>
              </a:pPr>
              <a:t>35</a:t>
            </a:fld>
            <a:endParaRPr lang="en-US" dirty="0"/>
          </a:p>
        </p:txBody>
      </p:sp>
    </p:spTree>
    <p:extLst>
      <p:ext uri="{BB962C8B-B14F-4D97-AF65-F5344CB8AC3E}">
        <p14:creationId xmlns:p14="http://schemas.microsoft.com/office/powerpoint/2010/main" val="4171954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r>
              <a:rPr lang="en-US" b="1" dirty="0" smtClean="0">
                <a:cs typeface="Arial" charset="0"/>
              </a:rPr>
              <a:t>Corporate governance</a:t>
            </a:r>
            <a:r>
              <a:rPr lang="en-US" dirty="0" smtClean="0">
                <a:cs typeface="Arial" charset="0"/>
              </a:rPr>
              <a:t>, the system used to govern a corporation so that the interests of corporate owners are protected. It failed abysmally at Enron, as it has at many companies caught in financial scandals. In the aftermath of these scandals, corporate governance has been reformed.</a:t>
            </a:r>
          </a:p>
          <a:p>
            <a:pPr eaLnBrk="1" hangingPunct="1"/>
            <a:endParaRPr lang="en-US" dirty="0" smtClean="0">
              <a:cs typeface="Arial" charset="0"/>
            </a:endParaRPr>
          </a:p>
          <a:p>
            <a:pPr eaLnBrk="1" hangingPunct="1"/>
            <a:r>
              <a:rPr lang="en-US" dirty="0" smtClean="0">
                <a:cs typeface="Arial" charset="0"/>
              </a:rPr>
              <a:t>The original purpose of a board of directors was to have a group, independent from management, looking out for the interests of shareholders who were not involved in the day-to-day management of the organization. However, it didn’t always work that way. Board members often enjoyed a cozy relationship with managers in which each took care of the other. The Sarbanes-Oxley Act puts greater demands on board members of publicly traded companies in the United States to do what they were empowered and expected to do.</a:t>
            </a:r>
          </a:p>
        </p:txBody>
      </p:sp>
      <p:sp>
        <p:nvSpPr>
          <p:cNvPr id="4" name="Slide Number Placeholder 3"/>
          <p:cNvSpPr>
            <a:spLocks noGrp="1"/>
          </p:cNvSpPr>
          <p:nvPr>
            <p:ph type="sldNum" sz="quarter" idx="5"/>
          </p:nvPr>
        </p:nvSpPr>
        <p:spPr/>
        <p:txBody>
          <a:bodyPr/>
          <a:lstStyle/>
          <a:p>
            <a:pPr>
              <a:defRPr/>
            </a:pPr>
            <a:fld id="{D28E2BD2-31D5-4A19-9FB8-1AE2E46C5E08}" type="slidenum">
              <a:rPr lang="en-US" smtClean="0"/>
              <a:pPr>
                <a:defRPr/>
              </a:pPr>
              <a:t>36</a:t>
            </a:fld>
            <a:endParaRPr lang="en-US" dirty="0"/>
          </a:p>
        </p:txBody>
      </p:sp>
    </p:spTree>
    <p:extLst>
      <p:ext uri="{BB962C8B-B14F-4D97-AF65-F5344CB8AC3E}">
        <p14:creationId xmlns:p14="http://schemas.microsoft.com/office/powerpoint/2010/main" val="1642919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37</a:t>
            </a:fld>
            <a:endParaRPr lang="en-US" dirty="0"/>
          </a:p>
        </p:txBody>
      </p:sp>
    </p:spTree>
    <p:extLst>
      <p:ext uri="{BB962C8B-B14F-4D97-AF65-F5344CB8AC3E}">
        <p14:creationId xmlns:p14="http://schemas.microsoft.com/office/powerpoint/2010/main" val="340254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Controlling provides a critical link back to planning (see Exhibit 18-1.) If managers didn’t control, they’d have no way of knowing whether their goals and plans were being achieved and what future actions to take.</a:t>
            </a:r>
          </a:p>
        </p:txBody>
      </p:sp>
      <p:sp>
        <p:nvSpPr>
          <p:cNvPr id="4" name="Slide Number Placeholder 3"/>
          <p:cNvSpPr>
            <a:spLocks noGrp="1"/>
          </p:cNvSpPr>
          <p:nvPr>
            <p:ph type="sldNum" sz="quarter" idx="5"/>
          </p:nvPr>
        </p:nvSpPr>
        <p:spPr/>
        <p:txBody>
          <a:bodyPr/>
          <a:lstStyle/>
          <a:p>
            <a:pPr>
              <a:defRPr/>
            </a:pPr>
            <a:fld id="{AFE1DD9C-2229-40D7-A254-DA727DE79BC7}" type="slidenum">
              <a:rPr lang="en-US" smtClean="0"/>
              <a:pPr>
                <a:defRPr/>
              </a:pPr>
              <a:t>5</a:t>
            </a:fld>
            <a:endParaRPr lang="en-US" dirty="0"/>
          </a:p>
        </p:txBody>
      </p:sp>
    </p:spTree>
    <p:extLst>
      <p:ext uri="{BB962C8B-B14F-4D97-AF65-F5344CB8AC3E}">
        <p14:creationId xmlns:p14="http://schemas.microsoft.com/office/powerpoint/2010/main" val="425394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smtClean="0">
                <a:cs typeface="Arial" charset="0"/>
              </a:rPr>
              <a:t>The </a:t>
            </a:r>
            <a:r>
              <a:rPr lang="en-US" b="1" smtClean="0">
                <a:cs typeface="Arial" charset="0"/>
              </a:rPr>
              <a:t>control process </a:t>
            </a:r>
            <a:r>
              <a:rPr lang="en-US" smtClean="0">
                <a:cs typeface="Arial" charset="0"/>
              </a:rPr>
              <a:t>is a three-step process of measuring actual performance, comparing actual performance against a standard, and taking managerial action to correct deviations or to address inadequate standards. The control process assumes that performance standards already exist, and they do. They’re the specific goals created during the planning process.</a:t>
            </a:r>
          </a:p>
        </p:txBody>
      </p:sp>
      <p:sp>
        <p:nvSpPr>
          <p:cNvPr id="4" name="Slide Number Placeholder 3"/>
          <p:cNvSpPr>
            <a:spLocks noGrp="1"/>
          </p:cNvSpPr>
          <p:nvPr>
            <p:ph type="sldNum" sz="quarter" idx="5"/>
          </p:nvPr>
        </p:nvSpPr>
        <p:spPr/>
        <p:txBody>
          <a:bodyPr/>
          <a:lstStyle/>
          <a:p>
            <a:pPr>
              <a:defRPr/>
            </a:pPr>
            <a:fld id="{AD86843A-6BEE-4899-A6E2-D440607743EC}" type="slidenum">
              <a:rPr lang="en-US" smtClean="0"/>
              <a:pPr>
                <a:defRPr/>
              </a:pPr>
              <a:t>6</a:t>
            </a:fld>
            <a:endParaRPr lang="en-US" dirty="0"/>
          </a:p>
        </p:txBody>
      </p:sp>
    </p:spTree>
    <p:extLst>
      <p:ext uri="{BB962C8B-B14F-4D97-AF65-F5344CB8AC3E}">
        <p14:creationId xmlns:p14="http://schemas.microsoft.com/office/powerpoint/2010/main" val="56859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686D45AB-8EE4-4971-AD75-6AAE4E1D624D}" type="slidenum">
              <a:rPr lang="en-US" smtClean="0"/>
              <a:pPr>
                <a:defRPr/>
              </a:pPr>
              <a:t>7</a:t>
            </a:fld>
            <a:endParaRPr lang="en-US" dirty="0"/>
          </a:p>
        </p:txBody>
      </p:sp>
    </p:spTree>
    <p:extLst>
      <p:ext uri="{BB962C8B-B14F-4D97-AF65-F5344CB8AC3E}">
        <p14:creationId xmlns:p14="http://schemas.microsoft.com/office/powerpoint/2010/main" val="104463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smtClean="0">
                <a:cs typeface="Arial" charset="0"/>
              </a:rPr>
              <a:t>To determine what actual performance is, a manager must first get information about it. Thus, the first step in control is measuring.</a:t>
            </a:r>
          </a:p>
          <a:p>
            <a:pPr eaLnBrk="1" hangingPunct="1"/>
            <a:endParaRPr lang="en-US" dirty="0" smtClean="0">
              <a:cs typeface="Arial" charset="0"/>
            </a:endParaRPr>
          </a:p>
          <a:p>
            <a:pPr eaLnBrk="1" hangingPunct="1"/>
            <a:r>
              <a:rPr lang="en-US" dirty="0" smtClean="0">
                <a:cs typeface="Arial" charset="0"/>
              </a:rPr>
              <a:t>What is measured is probably more critical to the control process than how it’s measured. Why? Because selecting the wrong criteria can create serious problems. Besides, </a:t>
            </a:r>
            <a:r>
              <a:rPr lang="en-US" i="1" dirty="0" smtClean="0">
                <a:cs typeface="Arial" charset="0"/>
              </a:rPr>
              <a:t>what </a:t>
            </a:r>
            <a:r>
              <a:rPr lang="en-US" dirty="0" smtClean="0">
                <a:cs typeface="Arial" charset="0"/>
              </a:rPr>
              <a:t>is measured often determines what employees will do.</a:t>
            </a:r>
          </a:p>
          <a:p>
            <a:pPr eaLnBrk="1" hangingPunct="1"/>
            <a:endParaRPr lang="en-US" dirty="0" smtClean="0">
              <a:cs typeface="Arial" charset="0"/>
            </a:endParaRPr>
          </a:p>
          <a:p>
            <a:pPr eaLnBrk="1" hangingPunct="1"/>
            <a:r>
              <a:rPr lang="en-US" dirty="0" smtClean="0">
                <a:cs typeface="Arial" charset="0"/>
              </a:rPr>
              <a:t>Most work activities can be expressed in quantifiable terms. However, managers should use subjective measures when they can’t. Although such measures may have limitations, they’re better than having no standards at all and doing no controlling.</a:t>
            </a:r>
          </a:p>
        </p:txBody>
      </p:sp>
      <p:sp>
        <p:nvSpPr>
          <p:cNvPr id="4" name="Slide Number Placeholder 3"/>
          <p:cNvSpPr>
            <a:spLocks noGrp="1"/>
          </p:cNvSpPr>
          <p:nvPr>
            <p:ph type="sldNum" sz="quarter" idx="5"/>
          </p:nvPr>
        </p:nvSpPr>
        <p:spPr/>
        <p:txBody>
          <a:bodyPr/>
          <a:lstStyle/>
          <a:p>
            <a:pPr>
              <a:defRPr/>
            </a:pPr>
            <a:fld id="{D1E11254-3A0E-4DEE-825B-C06BB47C54CE}" type="slidenum">
              <a:rPr lang="en-US" smtClean="0"/>
              <a:pPr>
                <a:defRPr/>
              </a:pPr>
              <a:t>8</a:t>
            </a:fld>
            <a:endParaRPr lang="en-US" dirty="0"/>
          </a:p>
        </p:txBody>
      </p:sp>
    </p:spTree>
    <p:extLst>
      <p:ext uri="{BB962C8B-B14F-4D97-AF65-F5344CB8AC3E}">
        <p14:creationId xmlns:p14="http://schemas.microsoft.com/office/powerpoint/2010/main" val="19635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Four approaches used by managers to measure and report actual performance are personal observations, statistical reports, oral reports, and written reports. Exhibit 18-3 summarizes the advantages and drawbacks of each approach. Most managers use a combination of these approaches.</a:t>
            </a:r>
          </a:p>
        </p:txBody>
      </p:sp>
      <p:sp>
        <p:nvSpPr>
          <p:cNvPr id="4" name="Slide Number Placeholder 3"/>
          <p:cNvSpPr>
            <a:spLocks noGrp="1"/>
          </p:cNvSpPr>
          <p:nvPr>
            <p:ph type="sldNum" sz="quarter" idx="5"/>
          </p:nvPr>
        </p:nvSpPr>
        <p:spPr/>
        <p:txBody>
          <a:bodyPr/>
          <a:lstStyle/>
          <a:p>
            <a:pPr>
              <a:defRPr/>
            </a:pPr>
            <a:fld id="{EC9A01AB-167A-4D78-938F-8B266DB16560}" type="slidenum">
              <a:rPr lang="en-US" smtClean="0"/>
              <a:pPr>
                <a:defRPr/>
              </a:pPr>
              <a:t>9</a:t>
            </a:fld>
            <a:endParaRPr lang="en-US" dirty="0"/>
          </a:p>
        </p:txBody>
      </p:sp>
    </p:spTree>
    <p:extLst>
      <p:ext uri="{BB962C8B-B14F-4D97-AF65-F5344CB8AC3E}">
        <p14:creationId xmlns:p14="http://schemas.microsoft.com/office/powerpoint/2010/main" val="46001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smtClean="0">
                <a:cs typeface="Arial" charset="0"/>
              </a:rPr>
              <a:t>The comparing step determines the variation between actual performance and the standard. Although some variation in performance can be expected in all activities, it’s critical to determine an acceptable </a:t>
            </a:r>
            <a:r>
              <a:rPr lang="en-US" b="1" smtClean="0">
                <a:cs typeface="Arial" charset="0"/>
              </a:rPr>
              <a:t>range of variation.</a:t>
            </a:r>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9D4A67F-A419-49DA-ACDE-C1147C07A764}" type="slidenum">
              <a:rPr lang="en-US" smtClean="0"/>
              <a:pPr>
                <a:defRPr/>
              </a:pPr>
              <a:t>10</a:t>
            </a:fld>
            <a:endParaRPr lang="en-US" dirty="0"/>
          </a:p>
        </p:txBody>
      </p:sp>
    </p:spTree>
    <p:extLst>
      <p:ext uri="{BB962C8B-B14F-4D97-AF65-F5344CB8AC3E}">
        <p14:creationId xmlns:p14="http://schemas.microsoft.com/office/powerpoint/2010/main" val="343237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10-</a:t>
            </a:r>
            <a:fld id="{2F79D571-2A3F-48D3-A3C1-AEAD89708B9C}"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10-</a:t>
            </a:r>
            <a:fld id="{78966C30-745B-4027-9CE3-5BCB3C6D9093}"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735069-0EDD-4EB4-9055-B511F169CFA5}"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normAutofit/>
          </a:bodyPr>
          <a:lstStyle/>
          <a:p>
            <a:endParaRPr lang="en-US" dirty="0"/>
          </a:p>
        </p:txBody>
      </p:sp>
      <p:sp>
        <p:nvSpPr>
          <p:cNvPr id="12"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tx1"/>
                </a:solidFill>
              </a:rPr>
              <a:t> </a:t>
            </a:r>
            <a:endParaRPr lang="en-US" sz="1200" b="1" dirty="0">
              <a:solidFill>
                <a:schemeClr val="tx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CA5DF0B-B34C-408C-9B71-AAAEDAADE76F}"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365E5F-7046-4FCE-A62C-69AB74A34C42}"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C8835AE-19FE-4783-ACD3-2A14695E90D9}"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1A873A5-0F65-4415-B0FB-8BED3A22CA39}" type="datetime4">
              <a:rPr lang="en-US" smtClean="0"/>
              <a:t>September 13, 2016</a:t>
            </a:fld>
            <a:endParaRPr lang="en-US"/>
          </a:p>
        </p:txBody>
      </p:sp>
      <p:sp>
        <p:nvSpPr>
          <p:cNvPr id="8" name="Footer Placeholder 7"/>
          <p:cNvSpPr>
            <a:spLocks noGrp="1"/>
          </p:cNvSpPr>
          <p:nvPr>
            <p:ph type="ftr" sz="quarter" idx="11"/>
          </p:nvPr>
        </p:nvSpPr>
        <p:spPr/>
        <p:txBody>
          <a:bodyPr/>
          <a:lstStyle/>
          <a:p>
            <a:r>
              <a:rPr lang="en-US" smtClean="0"/>
              <a:t>Copyright © 2016 Pearson Education, Inc.</a:t>
            </a:r>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432A1EB-BB87-4B70-86DB-EC6B558A260F}" type="datetime4">
              <a:rPr lang="en-US" smtClean="0"/>
              <a:t>September 13, 2016</a:t>
            </a:fld>
            <a:endParaRPr lang="en-US"/>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73C76ED-DCEA-4D58-9945-60FEAFF8A07D}" type="datetime4">
              <a:rPr lang="en-US" smtClean="0"/>
              <a:t>September 13, 2016</a:t>
            </a:fld>
            <a:endParaRPr lang="en-US"/>
          </a:p>
        </p:txBody>
      </p:sp>
      <p:sp>
        <p:nvSpPr>
          <p:cNvPr id="3" name="Footer Placeholder 2"/>
          <p:cNvSpPr>
            <a:spLocks noGrp="1"/>
          </p:cNvSpPr>
          <p:nvPr>
            <p:ph type="ftr" sz="quarter" idx="11"/>
          </p:nvPr>
        </p:nvSpPr>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A2D605-4A46-4830-A817-7CCDBA66E53B}"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A62F401-3E44-493F-9300-4DC6BCCFF6C4}"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9210F-8F40-4553-BEFB-6CA651D05629}"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5FEBD-E111-4F1E-9F91-87D45F630E21}"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10-</a:t>
            </a:r>
            <a:fld id="{263BE1C8-9ED9-4075-A363-744D8EC89900}"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10-</a:t>
            </a:r>
            <a:fld id="{6C339157-AFD9-4888-AE48-762247DC60F3}"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B6EE516-04FA-496B-954E-6F837B325D45}" type="datetime4">
              <a:rPr lang="en-US" smtClean="0"/>
              <a:t>September 13, 2016</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4572000" y="1676400"/>
            <a:ext cx="3886200" cy="1905000"/>
          </a:xfrm>
        </p:spPr>
        <p:txBody>
          <a:bodyPr/>
          <a:lstStyle/>
          <a:p>
            <a:r>
              <a:rPr lang="en-US" dirty="0" err="1" smtClean="0">
                <a:latin typeface="HelveticaNeue-Light"/>
              </a:rPr>
              <a:t>Controlo</a:t>
            </a:r>
            <a:endParaRPr lang="en-US" dirty="0">
              <a:latin typeface="HelveticaNeue-Light"/>
            </a:endParaRPr>
          </a:p>
        </p:txBody>
      </p:sp>
      <p:sp>
        <p:nvSpPr>
          <p:cNvPr id="6" name="Oval 5"/>
          <p:cNvSpPr/>
          <p:nvPr/>
        </p:nvSpPr>
        <p:spPr>
          <a:xfrm>
            <a:off x="7162800" y="3886200"/>
            <a:ext cx="16764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18</a:t>
            </a:r>
            <a:endParaRPr lang="en-US" sz="5400" dirty="0">
              <a:solidFill>
                <a:schemeClr val="tx1"/>
              </a:solidFill>
            </a:endParaRPr>
          </a:p>
        </p:txBody>
      </p:sp>
      <p:pic>
        <p:nvPicPr>
          <p:cNvPr id="5" name="Picture 4" descr="cover robbins 13e.emf"/>
          <p:cNvPicPr>
            <a:picLocks noChangeAspect="1"/>
          </p:cNvPicPr>
          <p:nvPr/>
        </p:nvPicPr>
        <p:blipFill>
          <a:blip r:embed="rId3" cstate="print"/>
          <a:stretch>
            <a:fillRect/>
          </a:stretch>
        </p:blipFill>
        <p:spPr>
          <a:xfrm>
            <a:off x="457200" y="685800"/>
            <a:ext cx="3749918" cy="4820291"/>
          </a:xfrm>
          <a:prstGeom prst="rect">
            <a:avLst/>
          </a:prstGeom>
        </p:spPr>
      </p:pic>
      <p:sp>
        <p:nvSpPr>
          <p:cNvPr id="7" name="Footer Placeholder 6"/>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9" name="TextBox 8"/>
          <p:cNvSpPr txBox="1"/>
          <p:nvPr/>
        </p:nvSpPr>
        <p:spPr>
          <a:xfrm>
            <a:off x="8229600" y="6477000"/>
            <a:ext cx="762000" cy="261610"/>
          </a:xfrm>
          <a:prstGeom prst="rect">
            <a:avLst/>
          </a:prstGeom>
          <a:noFill/>
        </p:spPr>
        <p:txBody>
          <a:bodyPr wrap="square" rtlCol="0">
            <a:spAutoFit/>
          </a:bodyPr>
          <a:lstStyle/>
          <a:p>
            <a:r>
              <a:rPr lang="en-US" sz="1100" dirty="0" smtClean="0"/>
              <a:t>18 - 1</a:t>
            </a: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7" name="TextBox 6"/>
          <p:cNvSpPr txBox="1"/>
          <p:nvPr/>
        </p:nvSpPr>
        <p:spPr>
          <a:xfrm>
            <a:off x="8229600" y="6400800"/>
            <a:ext cx="762000" cy="261610"/>
          </a:xfrm>
          <a:prstGeom prst="rect">
            <a:avLst/>
          </a:prstGeom>
          <a:noFill/>
        </p:spPr>
        <p:txBody>
          <a:bodyPr wrap="square" rtlCol="0">
            <a:spAutoFit/>
          </a:bodyPr>
          <a:lstStyle/>
          <a:p>
            <a:r>
              <a:rPr lang="en-US" sz="1100" dirty="0" smtClean="0"/>
              <a:t>18 - 10</a:t>
            </a:r>
            <a:endParaRPr lang="en-US" sz="1100" dirty="0"/>
          </a:p>
        </p:txBody>
      </p:sp>
      <p:sp>
        <p:nvSpPr>
          <p:cNvPr id="8" name="Rectangle 2"/>
          <p:cNvSpPr>
            <a:spLocks noGrp="1" noChangeArrowheads="1"/>
          </p:cNvSpPr>
          <p:nvPr>
            <p:ph type="title"/>
          </p:nvPr>
        </p:nvSpPr>
        <p:spPr>
          <a:xfrm>
            <a:off x="685800" y="274638"/>
            <a:ext cx="7772400" cy="1143000"/>
          </a:xfrm>
        </p:spPr>
        <p:txBody>
          <a:bodyPr/>
          <a:lstStyle/>
          <a:p>
            <a:pPr algn="ctr"/>
            <a:r>
              <a:rPr lang="en-US" sz="3600" dirty="0" err="1" smtClean="0"/>
              <a:t>Processo</a:t>
            </a:r>
            <a:r>
              <a:rPr lang="en-US" sz="3600" dirty="0" smtClean="0"/>
              <a:t> de </a:t>
            </a:r>
            <a:r>
              <a:rPr lang="en-US" sz="3600" dirty="0" err="1" smtClean="0"/>
              <a:t>controlo</a:t>
            </a:r>
            <a:r>
              <a:rPr lang="en-US" sz="3600" dirty="0" smtClean="0"/>
              <a:t> (Cont.)</a:t>
            </a:r>
            <a:endParaRPr lang="en-US" sz="3600" dirty="0" smtClean="0">
              <a:latin typeface="Calibri" pitchFamily="34" charset="0"/>
            </a:endParaRPr>
          </a:p>
        </p:txBody>
      </p:sp>
      <p:sp>
        <p:nvSpPr>
          <p:cNvPr id="10" name="Rectangle 3"/>
          <p:cNvSpPr txBox="1">
            <a:spLocks/>
          </p:cNvSpPr>
          <p:nvPr/>
        </p:nvSpPr>
        <p:spPr bwMode="auto">
          <a:xfrm>
            <a:off x="457200" y="2362200"/>
            <a:ext cx="8229600" cy="3763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Fase 2: Comparar o desempenho atingido com o </a:t>
            </a:r>
            <a:r>
              <a:rPr lang="pt-PT" sz="2400" b="1" i="1" dirty="0" smtClean="0"/>
              <a:t>standard</a:t>
            </a:r>
            <a:r>
              <a:rPr lang="pt-PT" sz="2400" b="1" dirty="0" smtClean="0"/>
              <a:t> estabelecido</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Determinar o grau de variação entre o desempenho real e o </a:t>
            </a:r>
            <a:r>
              <a:rPr lang="pt-PT" sz="2400" i="1" dirty="0" smtClean="0"/>
              <a:t>standard</a:t>
            </a:r>
            <a:r>
              <a:rPr lang="pt-PT" sz="2400" dirty="0" smtClean="0"/>
              <a:t> estabelecido.</a:t>
            </a:r>
          </a:p>
          <a:p>
            <a:pPr marL="742950" lvl="1" indent="-285750" algn="just" eaLnBrk="0" hangingPunct="0">
              <a:spcBef>
                <a:spcPct val="20000"/>
              </a:spcBef>
              <a:buFont typeface="Arial" charset="0"/>
              <a:buChar char="–"/>
            </a:pPr>
            <a:endParaRPr lang="pt-PT" sz="800" b="1" dirty="0" smtClean="0"/>
          </a:p>
          <a:p>
            <a:pPr marL="3594100" lvl="1" indent="-2868613" algn="just" eaLnBrk="0" hangingPunct="0">
              <a:spcBef>
                <a:spcPct val="20000"/>
              </a:spcBef>
            </a:pPr>
            <a:r>
              <a:rPr lang="pt-PT" sz="2000" b="1" dirty="0" smtClean="0"/>
              <a:t>Intervalo de variação – </a:t>
            </a:r>
            <a:r>
              <a:rPr lang="pt-PT" sz="2000" dirty="0" smtClean="0"/>
              <a:t>parâmetros de variação aceitável entre o desempenho e o </a:t>
            </a:r>
            <a:r>
              <a:rPr lang="pt-PT" sz="2000" i="1" dirty="0" smtClean="0"/>
              <a:t>standard</a:t>
            </a:r>
            <a:r>
              <a:rPr lang="pt-PT" sz="2000" dirty="0" smtClean="0"/>
              <a:t>.</a:t>
            </a:r>
          </a:p>
          <a:p>
            <a:pPr marL="742950" lvl="1" indent="-285750" eaLnBrk="0" hangingPunct="0">
              <a:spcBef>
                <a:spcPct val="20000"/>
              </a:spcBef>
              <a:buFont typeface="Arial" charset="0"/>
              <a:buChar char="–"/>
            </a:pP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a:bodyPr>
          <a:lstStyle/>
          <a:p>
            <a:pPr algn="ctr"/>
            <a:r>
              <a:rPr lang="en-US" dirty="0" err="1" smtClean="0"/>
              <a:t>figura</a:t>
            </a:r>
            <a:r>
              <a:rPr lang="en-US" sz="3600" dirty="0" smtClean="0"/>
              <a:t> 18-4</a:t>
            </a:r>
            <a:br>
              <a:rPr lang="en-US" sz="3600" dirty="0" smtClean="0"/>
            </a:br>
            <a:r>
              <a:rPr lang="en-US" sz="3100" b="1" dirty="0" err="1" smtClean="0"/>
              <a:t>intervalo</a:t>
            </a:r>
            <a:r>
              <a:rPr lang="en-US" sz="3100" b="1" dirty="0" smtClean="0"/>
              <a:t> de </a:t>
            </a:r>
            <a:r>
              <a:rPr lang="en-US" sz="3100" b="1" dirty="0" err="1" smtClean="0"/>
              <a:t>Variação</a:t>
            </a:r>
            <a:r>
              <a:rPr lang="en-US" sz="3100" b="1" dirty="0" smtClean="0"/>
              <a:t> </a:t>
            </a:r>
            <a:r>
              <a:rPr lang="en-US" sz="3100" b="1" dirty="0" err="1" smtClean="0"/>
              <a:t>aceitável</a:t>
            </a:r>
            <a:endParaRPr lang="en-US" sz="3100" b="1"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7" name="TextBox 6"/>
          <p:cNvSpPr txBox="1"/>
          <p:nvPr/>
        </p:nvSpPr>
        <p:spPr>
          <a:xfrm>
            <a:off x="8197269" y="6488668"/>
            <a:ext cx="870531" cy="261610"/>
          </a:xfrm>
          <a:prstGeom prst="rect">
            <a:avLst/>
          </a:prstGeom>
          <a:noFill/>
        </p:spPr>
        <p:txBody>
          <a:bodyPr wrap="square" rtlCol="0">
            <a:spAutoFit/>
          </a:bodyPr>
          <a:lstStyle/>
          <a:p>
            <a:r>
              <a:rPr lang="en-US" sz="1100" dirty="0" smtClean="0"/>
              <a:t>18 - 11</a:t>
            </a:r>
            <a:endParaRPr lang="en-US" sz="1100" dirty="0"/>
          </a:p>
        </p:txBody>
      </p:sp>
      <p:pic>
        <p:nvPicPr>
          <p:cNvPr id="2" name="Picture 1"/>
          <p:cNvPicPr>
            <a:picLocks noChangeAspect="1"/>
          </p:cNvPicPr>
          <p:nvPr/>
        </p:nvPicPr>
        <p:blipFill>
          <a:blip r:embed="rId3"/>
          <a:stretch>
            <a:fillRect/>
          </a:stretch>
        </p:blipFill>
        <p:spPr>
          <a:xfrm>
            <a:off x="0" y="1905000"/>
            <a:ext cx="9144000" cy="437701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fontScale="90000"/>
          </a:bodyPr>
          <a:lstStyle/>
          <a:p>
            <a:pPr algn="ctr"/>
            <a:r>
              <a:rPr lang="en-US" sz="3200" dirty="0" err="1" smtClean="0"/>
              <a:t>figura</a:t>
            </a:r>
            <a:r>
              <a:rPr lang="en-US" sz="3200" dirty="0" smtClean="0"/>
              <a:t> 18-5</a:t>
            </a:r>
            <a:br>
              <a:rPr lang="en-US" sz="3200" dirty="0" smtClean="0"/>
            </a:br>
            <a:r>
              <a:rPr lang="en-US" sz="3200" dirty="0" smtClean="0"/>
              <a:t> </a:t>
            </a:r>
            <a:r>
              <a:rPr lang="en-US" sz="3100" b="1" dirty="0" err="1" smtClean="0"/>
              <a:t>vendas</a:t>
            </a:r>
            <a:r>
              <a:rPr lang="en-US" sz="3100" b="1" dirty="0" smtClean="0"/>
              <a:t> de </a:t>
            </a:r>
            <a:r>
              <a:rPr lang="en-US" sz="3100" b="1" dirty="0" err="1" smtClean="0"/>
              <a:t>junho</a:t>
            </a:r>
            <a:r>
              <a:rPr lang="en-US" sz="3100" b="1" dirty="0" smtClean="0"/>
              <a:t> da </a:t>
            </a:r>
            <a:r>
              <a:rPr lang="en-US" sz="3100" b="1" dirty="0" err="1" smtClean="0"/>
              <a:t>empresa</a:t>
            </a:r>
            <a:r>
              <a:rPr lang="en-US" sz="3100" b="1" dirty="0" smtClean="0"/>
              <a:t> </a:t>
            </a:r>
            <a:br>
              <a:rPr lang="en-US" sz="3100" b="1" dirty="0" smtClean="0"/>
            </a:br>
            <a:r>
              <a:rPr lang="en-US" sz="3100" b="1" dirty="0" smtClean="0"/>
              <a:t>Green Earth Gardening</a:t>
            </a:r>
            <a:endParaRPr lang="en-US" sz="3100" b="1" dirty="0" smtClean="0">
              <a:latin typeface="Calibri" pitchFamily="34" charset="0"/>
            </a:endParaRPr>
          </a:p>
        </p:txBody>
      </p:sp>
      <p:pic>
        <p:nvPicPr>
          <p:cNvPr id="50178" name="Picture 2"/>
          <p:cNvPicPr>
            <a:picLocks noChangeAspect="1" noChangeArrowheads="1"/>
          </p:cNvPicPr>
          <p:nvPr/>
        </p:nvPicPr>
        <p:blipFill>
          <a:blip r:embed="rId3" cstate="print"/>
          <a:srcRect/>
          <a:stretch>
            <a:fillRect/>
          </a:stretch>
        </p:blipFill>
        <p:spPr bwMode="auto">
          <a:xfrm>
            <a:off x="0" y="2209799"/>
            <a:ext cx="9144000" cy="3893318"/>
          </a:xfrm>
          <a:prstGeom prst="rect">
            <a:avLst/>
          </a:prstGeom>
          <a:noFill/>
          <a:ln w="9525">
            <a:noFill/>
            <a:miter lim="800000"/>
            <a:headEnd/>
            <a:tailEnd/>
          </a:ln>
        </p:spPr>
      </p:pic>
      <p:sp>
        <p:nvSpPr>
          <p:cNvPr id="5" name="Footer Placeholder 4"/>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7" name="TextBox 6"/>
          <p:cNvSpPr txBox="1"/>
          <p:nvPr/>
        </p:nvSpPr>
        <p:spPr>
          <a:xfrm>
            <a:off x="8229600" y="6553200"/>
            <a:ext cx="914400" cy="261610"/>
          </a:xfrm>
          <a:prstGeom prst="rect">
            <a:avLst/>
          </a:prstGeom>
          <a:noFill/>
        </p:spPr>
        <p:txBody>
          <a:bodyPr wrap="square" rtlCol="0">
            <a:spAutoFit/>
          </a:bodyPr>
          <a:lstStyle/>
          <a:p>
            <a:r>
              <a:rPr lang="en-US" sz="1100" dirty="0" smtClean="0"/>
              <a:t>18 - 12</a:t>
            </a:r>
            <a:endParaRPr lang="en-US"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7" name="TextBox 6"/>
          <p:cNvSpPr txBox="1"/>
          <p:nvPr/>
        </p:nvSpPr>
        <p:spPr>
          <a:xfrm>
            <a:off x="8229600" y="6488668"/>
            <a:ext cx="914400" cy="261610"/>
          </a:xfrm>
          <a:prstGeom prst="rect">
            <a:avLst/>
          </a:prstGeom>
          <a:noFill/>
        </p:spPr>
        <p:txBody>
          <a:bodyPr wrap="square" rtlCol="0">
            <a:spAutoFit/>
          </a:bodyPr>
          <a:lstStyle/>
          <a:p>
            <a:r>
              <a:rPr lang="en-US" sz="1100" dirty="0" smtClean="0"/>
              <a:t>18 - 13</a:t>
            </a:r>
            <a:endParaRPr lang="en-US" sz="1100" dirty="0"/>
          </a:p>
        </p:txBody>
      </p:sp>
      <p:sp>
        <p:nvSpPr>
          <p:cNvPr id="8" name="Rectangle 2"/>
          <p:cNvSpPr>
            <a:spLocks noGrp="1" noChangeArrowheads="1"/>
          </p:cNvSpPr>
          <p:nvPr>
            <p:ph type="title"/>
          </p:nvPr>
        </p:nvSpPr>
        <p:spPr>
          <a:xfrm>
            <a:off x="685800" y="274638"/>
            <a:ext cx="7772400" cy="1143000"/>
          </a:xfrm>
        </p:spPr>
        <p:txBody>
          <a:bodyPr/>
          <a:lstStyle/>
          <a:p>
            <a:pPr algn="ctr"/>
            <a:r>
              <a:rPr lang="en-US" sz="3600" dirty="0" err="1" smtClean="0"/>
              <a:t>Processo</a:t>
            </a:r>
            <a:r>
              <a:rPr lang="en-US" sz="3600" dirty="0" smtClean="0"/>
              <a:t> de </a:t>
            </a:r>
            <a:r>
              <a:rPr lang="en-US" sz="3600" dirty="0" err="1" smtClean="0"/>
              <a:t>controlo</a:t>
            </a:r>
            <a:r>
              <a:rPr lang="en-US" sz="3600" dirty="0" smtClean="0"/>
              <a:t> (Cont.)</a:t>
            </a:r>
            <a:endParaRPr lang="en-US" sz="3600" dirty="0" smtClean="0">
              <a:latin typeface="Calibri" pitchFamily="34" charset="0"/>
            </a:endParaRPr>
          </a:p>
        </p:txBody>
      </p:sp>
      <p:sp>
        <p:nvSpPr>
          <p:cNvPr id="10" name="Rectangle 3"/>
          <p:cNvSpPr txBox="1">
            <a:spLocks/>
          </p:cNvSpPr>
          <p:nvPr/>
        </p:nvSpPr>
        <p:spPr bwMode="auto">
          <a:xfrm>
            <a:off x="457200" y="1891864"/>
            <a:ext cx="8229600" cy="4297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Fase 3: Implementar </a:t>
            </a:r>
            <a:r>
              <a:rPr lang="pt-PT" sz="2400" b="1" dirty="0" err="1" smtClean="0"/>
              <a:t>ações</a:t>
            </a:r>
            <a:endParaRPr lang="pt-PT" sz="2400" b="1" dirty="0" smtClean="0"/>
          </a:p>
          <a:p>
            <a:pPr marL="342900" indent="-342900" algn="just" eaLnBrk="0" hangingPunct="0">
              <a:spcBef>
                <a:spcPct val="20000"/>
              </a:spcBef>
              <a:buFont typeface="Arial" charset="0"/>
              <a:buChar char="•"/>
            </a:pPr>
            <a:endParaRPr lang="pt-PT" sz="800" b="1" dirty="0" smtClean="0"/>
          </a:p>
          <a:p>
            <a:pPr marL="742950" lvl="1" indent="-285750" algn="just" eaLnBrk="0" hangingPunct="0">
              <a:spcBef>
                <a:spcPct val="20000"/>
              </a:spcBef>
              <a:buFont typeface="Arial" charset="0"/>
              <a:buChar char="–"/>
            </a:pPr>
            <a:r>
              <a:rPr lang="pt-PT" sz="2400" u="sng" dirty="0" smtClean="0"/>
              <a:t>Ações </a:t>
            </a:r>
            <a:r>
              <a:rPr lang="pt-PT" sz="2400" u="sng" dirty="0" err="1" smtClean="0"/>
              <a:t>corretivas</a:t>
            </a:r>
            <a:r>
              <a:rPr lang="pt-PT" sz="2400" u="sng" dirty="0" smtClean="0"/>
              <a:t> imediatas:</a:t>
            </a:r>
            <a:r>
              <a:rPr lang="pt-PT" sz="2400" b="1" dirty="0" smtClean="0"/>
              <a:t> </a:t>
            </a:r>
            <a:r>
              <a:rPr lang="pt-PT" sz="2400" dirty="0" smtClean="0"/>
              <a:t>corrigir os problemas para que o desempenho volte a níveis aceitáveis.</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u="sng" dirty="0" smtClean="0"/>
              <a:t>Ações corretivas de base:</a:t>
            </a:r>
            <a:r>
              <a:rPr lang="pt-PT" sz="2400" b="1" dirty="0" smtClean="0"/>
              <a:t> </a:t>
            </a:r>
            <a:r>
              <a:rPr lang="pt-PT" sz="2400" dirty="0" smtClean="0"/>
              <a:t>identificar as causas que originaram os problemas e os desvios e, depois, corrigir essas causas.</a:t>
            </a:r>
            <a:endParaRPr lang="pt-PT"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4114800" cy="365125"/>
          </a:xfrm>
        </p:spPr>
        <p:txBody>
          <a:bodyPr/>
          <a:lstStyle/>
          <a:p>
            <a:r>
              <a:rPr lang="en-US" dirty="0" smtClean="0"/>
              <a:t>Copyright © 2016 Pearson Education, Inc.</a:t>
            </a:r>
            <a:endParaRPr lang="en-US" dirty="0"/>
          </a:p>
        </p:txBody>
      </p:sp>
      <p:sp>
        <p:nvSpPr>
          <p:cNvPr id="7" name="TextBox 6"/>
          <p:cNvSpPr txBox="1"/>
          <p:nvPr/>
        </p:nvSpPr>
        <p:spPr>
          <a:xfrm>
            <a:off x="8458200" y="6477000"/>
            <a:ext cx="685800" cy="261610"/>
          </a:xfrm>
          <a:prstGeom prst="rect">
            <a:avLst/>
          </a:prstGeom>
          <a:noFill/>
        </p:spPr>
        <p:txBody>
          <a:bodyPr wrap="square" rtlCol="0">
            <a:spAutoFit/>
          </a:bodyPr>
          <a:lstStyle/>
          <a:p>
            <a:r>
              <a:rPr lang="en-US" sz="1100" dirty="0" smtClean="0"/>
              <a:t>18 - 14</a:t>
            </a:r>
            <a:endParaRPr lang="en-US" sz="1100" dirty="0"/>
          </a:p>
        </p:txBody>
      </p:sp>
      <p:sp>
        <p:nvSpPr>
          <p:cNvPr id="8" name="Rectangle 2"/>
          <p:cNvSpPr>
            <a:spLocks noGrp="1" noChangeArrowheads="1"/>
          </p:cNvSpPr>
          <p:nvPr>
            <p:ph type="title"/>
          </p:nvPr>
        </p:nvSpPr>
        <p:spPr>
          <a:xfrm>
            <a:off x="685800" y="274638"/>
            <a:ext cx="7772400" cy="1143000"/>
          </a:xfrm>
        </p:spPr>
        <p:txBody>
          <a:bodyPr/>
          <a:lstStyle/>
          <a:p>
            <a:pPr algn="ctr"/>
            <a:r>
              <a:rPr lang="en-US" sz="3600" dirty="0" err="1" smtClean="0"/>
              <a:t>Processo</a:t>
            </a:r>
            <a:r>
              <a:rPr lang="en-US" sz="3600" dirty="0" smtClean="0"/>
              <a:t> de </a:t>
            </a:r>
            <a:r>
              <a:rPr lang="en-US" sz="3600" dirty="0" err="1" smtClean="0"/>
              <a:t>controlo</a:t>
            </a:r>
            <a:r>
              <a:rPr lang="en-US" sz="3600" dirty="0" smtClean="0"/>
              <a:t> (Cont.)</a:t>
            </a:r>
            <a:endParaRPr lang="en-US" sz="3600" dirty="0" smtClean="0">
              <a:latin typeface="Calibri" pitchFamily="34" charset="0"/>
            </a:endParaRPr>
          </a:p>
        </p:txBody>
      </p:sp>
      <p:sp>
        <p:nvSpPr>
          <p:cNvPr id="10" name="Rectangle 3"/>
          <p:cNvSpPr txBox="1">
            <a:spLocks/>
          </p:cNvSpPr>
          <p:nvPr/>
        </p:nvSpPr>
        <p:spPr bwMode="auto">
          <a:xfrm>
            <a:off x="457200" y="1873468"/>
            <a:ext cx="8229600" cy="4221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Fase 3: Implementar </a:t>
            </a:r>
            <a:r>
              <a:rPr lang="pt-PT" sz="2400" b="1" dirty="0" err="1" smtClean="0"/>
              <a:t>ações</a:t>
            </a:r>
            <a:r>
              <a:rPr lang="pt-PT" sz="2400" b="1" dirty="0" smtClean="0"/>
              <a:t> </a:t>
            </a:r>
            <a:r>
              <a:rPr lang="pt-PT" sz="2400" dirty="0" smtClean="0"/>
              <a:t>(</a:t>
            </a:r>
            <a:r>
              <a:rPr lang="pt-PT" sz="2400" dirty="0" err="1" smtClean="0"/>
              <a:t>cont</a:t>
            </a:r>
            <a:r>
              <a:rPr lang="pt-PT" sz="2400" dirty="0" smtClean="0"/>
              <a:t>.) </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u="sng" dirty="0" smtClean="0"/>
              <a:t>Rever o </a:t>
            </a:r>
            <a:r>
              <a:rPr lang="pt-PT" sz="2400" i="1" u="sng" dirty="0" smtClean="0"/>
              <a:t>standard </a:t>
            </a:r>
            <a:r>
              <a:rPr lang="pt-PT" sz="2400" u="sng" dirty="0" smtClean="0"/>
              <a:t>de desempenho</a:t>
            </a:r>
            <a:r>
              <a:rPr lang="pt-PT" sz="2400" dirty="0"/>
              <a:t>:</a:t>
            </a:r>
            <a:r>
              <a:rPr lang="pt-PT" sz="2400" dirty="0" smtClean="0"/>
              <a:t> pode ter sido estabelecido demasiado baixo/fácil e assim o desempenho ultrapassa sempre os </a:t>
            </a:r>
            <a:r>
              <a:rPr lang="pt-PT" sz="2400" dirty="0" err="1" smtClean="0"/>
              <a:t>objetivos</a:t>
            </a:r>
            <a:r>
              <a:rPr lang="pt-PT" sz="2400" dirty="0" smtClean="0"/>
              <a:t>.</a:t>
            </a:r>
          </a:p>
          <a:p>
            <a:pPr marL="742950" lvl="1" indent="-285750" algn="just" eaLnBrk="0" hangingPunct="0">
              <a:spcBef>
                <a:spcPct val="20000"/>
              </a:spcBef>
              <a:buFont typeface="Arial" charset="0"/>
              <a:buChar char="–"/>
            </a:pPr>
            <a:endParaRPr lang="pt-PT" sz="800" dirty="0" smtClean="0"/>
          </a:p>
          <a:p>
            <a:pPr marL="1435100" lvl="1" indent="-709613" algn="just" eaLnBrk="0" hangingPunct="0">
              <a:spcBef>
                <a:spcPct val="20000"/>
              </a:spcBef>
            </a:pPr>
            <a:r>
              <a:rPr lang="pt-PT" sz="2000" dirty="0" smtClean="0"/>
              <a:t>Nota: Os gestores têm de ter cuidado quando o </a:t>
            </a:r>
            <a:r>
              <a:rPr lang="pt-PT" sz="2000" i="1" dirty="0" smtClean="0"/>
              <a:t>standard </a:t>
            </a:r>
            <a:r>
              <a:rPr lang="pt-PT" sz="2000" dirty="0" smtClean="0"/>
              <a:t>é revisto para baixo.</a:t>
            </a:r>
            <a:endParaRPr lang="pt-PT"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81000" y="152400"/>
            <a:ext cx="8458200" cy="1143000"/>
          </a:xfrm>
        </p:spPr>
        <p:txBody>
          <a:bodyPr>
            <a:noAutofit/>
          </a:bodyPr>
          <a:lstStyle/>
          <a:p>
            <a:pPr algn="ctr"/>
            <a:r>
              <a:rPr lang="en-US" sz="2800" dirty="0" err="1" smtClean="0"/>
              <a:t>figura</a:t>
            </a:r>
            <a:r>
              <a:rPr lang="en-US" sz="2800" dirty="0" smtClean="0"/>
              <a:t> 18-6</a:t>
            </a:r>
            <a:br>
              <a:rPr lang="en-US" sz="2800" dirty="0" smtClean="0"/>
            </a:br>
            <a:r>
              <a:rPr lang="en-US" sz="2400" b="1" dirty="0" smtClean="0"/>
              <a:t> </a:t>
            </a:r>
            <a:r>
              <a:rPr lang="en-US" sz="2400" b="1" dirty="0" err="1" smtClean="0"/>
              <a:t>decisões</a:t>
            </a:r>
            <a:r>
              <a:rPr lang="en-US" sz="2400" b="1" dirty="0" smtClean="0"/>
              <a:t> a </a:t>
            </a:r>
            <a:r>
              <a:rPr lang="en-US" sz="2400" b="1" dirty="0" err="1" smtClean="0"/>
              <a:t>tomar</a:t>
            </a:r>
            <a:r>
              <a:rPr lang="en-US" sz="2400" b="1" dirty="0" smtClean="0"/>
              <a:t> no </a:t>
            </a:r>
            <a:r>
              <a:rPr lang="en-US" sz="2400" b="1" dirty="0" err="1" smtClean="0"/>
              <a:t>processo</a:t>
            </a:r>
            <a:r>
              <a:rPr lang="en-US" sz="2400" b="1" dirty="0" smtClean="0"/>
              <a:t> de </a:t>
            </a:r>
            <a:r>
              <a:rPr lang="en-US" sz="2400" b="1" dirty="0" err="1" smtClean="0"/>
              <a:t>controlo</a:t>
            </a:r>
            <a:endParaRPr lang="en-US" sz="2400" b="1"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305800" y="6477000"/>
            <a:ext cx="685800" cy="261610"/>
          </a:xfrm>
          <a:prstGeom prst="rect">
            <a:avLst/>
          </a:prstGeom>
          <a:noFill/>
        </p:spPr>
        <p:txBody>
          <a:bodyPr wrap="square" rtlCol="0">
            <a:spAutoFit/>
          </a:bodyPr>
          <a:lstStyle/>
          <a:p>
            <a:r>
              <a:rPr lang="en-US" sz="1100" dirty="0" smtClean="0"/>
              <a:t>18 - 15</a:t>
            </a:r>
            <a:endParaRPr lang="en-US" sz="1100" dirty="0"/>
          </a:p>
        </p:txBody>
      </p:sp>
      <p:pic>
        <p:nvPicPr>
          <p:cNvPr id="2" name="Picture 1"/>
          <p:cNvPicPr>
            <a:picLocks noChangeAspect="1"/>
          </p:cNvPicPr>
          <p:nvPr/>
        </p:nvPicPr>
        <p:blipFill>
          <a:blip r:embed="rId3"/>
          <a:stretch>
            <a:fillRect/>
          </a:stretch>
        </p:blipFill>
        <p:spPr>
          <a:xfrm>
            <a:off x="0" y="1524000"/>
            <a:ext cx="9144000" cy="4724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r>
              <a:rPr lang="en-US" sz="3600" dirty="0" smtClean="0"/>
              <a:t>O que é o </a:t>
            </a:r>
            <a:r>
              <a:rPr lang="en-US" sz="3600" dirty="0" err="1" smtClean="0"/>
              <a:t>desempenho</a:t>
            </a:r>
            <a:r>
              <a:rPr lang="en-US" sz="3600" dirty="0" smtClean="0"/>
              <a:t> </a:t>
            </a:r>
            <a:r>
              <a:rPr lang="en-US" sz="3600" dirty="0" err="1" smtClean="0"/>
              <a:t>organizacional</a:t>
            </a:r>
            <a:r>
              <a:rPr lang="en-US" sz="3600" dirty="0" smtClean="0"/>
              <a: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7" name="TextBox 6"/>
          <p:cNvSpPr txBox="1"/>
          <p:nvPr/>
        </p:nvSpPr>
        <p:spPr>
          <a:xfrm>
            <a:off x="8382000" y="6488668"/>
            <a:ext cx="762000" cy="261610"/>
          </a:xfrm>
          <a:prstGeom prst="rect">
            <a:avLst/>
          </a:prstGeom>
          <a:noFill/>
        </p:spPr>
        <p:txBody>
          <a:bodyPr wrap="square" rtlCol="0">
            <a:spAutoFit/>
          </a:bodyPr>
          <a:lstStyle/>
          <a:p>
            <a:r>
              <a:rPr lang="en-US" sz="1100" dirty="0" smtClean="0"/>
              <a:t>18 - 16</a:t>
            </a:r>
            <a:endParaRPr lang="en-US" sz="1100" dirty="0"/>
          </a:p>
        </p:txBody>
      </p:sp>
      <p:sp>
        <p:nvSpPr>
          <p:cNvPr id="8" name="Rectangle 3"/>
          <p:cNvSpPr txBox="1">
            <a:spLocks/>
          </p:cNvSpPr>
          <p:nvPr/>
        </p:nvSpPr>
        <p:spPr bwMode="auto">
          <a:xfrm>
            <a:off x="609600" y="1890712"/>
            <a:ext cx="8077200" cy="4525963"/>
          </a:xfrm>
          <a:prstGeom prst="rect">
            <a:avLst/>
          </a:prstGeom>
          <a:noFill/>
          <a:ln w="9525">
            <a:noFill/>
            <a:miter lim="800000"/>
            <a:headEnd/>
            <a:tailEnd/>
          </a:ln>
        </p:spPr>
        <p:txBody>
          <a:bodyPr/>
          <a:lstStyle/>
          <a:p>
            <a:pPr algn="just" eaLnBrk="0" hangingPunct="0">
              <a:spcBef>
                <a:spcPct val="20000"/>
              </a:spcBef>
            </a:pPr>
            <a:r>
              <a:rPr lang="pt-PT" sz="2400" b="1" dirty="0" smtClean="0"/>
              <a:t>Desempenho</a:t>
            </a:r>
          </a:p>
          <a:p>
            <a:pPr algn="just" eaLnBrk="0" hangingPunct="0">
              <a:spcBef>
                <a:spcPct val="20000"/>
              </a:spcBef>
            </a:pPr>
            <a:endParaRPr lang="pt-PT" sz="800" b="1" dirty="0"/>
          </a:p>
          <a:p>
            <a:pPr algn="just" eaLnBrk="0" hangingPunct="0">
              <a:spcBef>
                <a:spcPct val="20000"/>
              </a:spcBef>
            </a:pPr>
            <a:r>
              <a:rPr lang="pt-PT" sz="2400" dirty="0"/>
              <a:t>R</a:t>
            </a:r>
            <a:r>
              <a:rPr lang="pt-PT" sz="2400" dirty="0" smtClean="0"/>
              <a:t>esultado de uma </a:t>
            </a:r>
            <a:r>
              <a:rPr lang="pt-PT" sz="2400" dirty="0" err="1" smtClean="0"/>
              <a:t>atividade</a:t>
            </a:r>
            <a:r>
              <a:rPr lang="pt-PT" sz="2400" dirty="0" smtClean="0"/>
              <a:t>.</a:t>
            </a:r>
          </a:p>
          <a:p>
            <a:pPr marL="342900" indent="-342900" algn="just" eaLnBrk="0" hangingPunct="0">
              <a:spcBef>
                <a:spcPct val="20000"/>
              </a:spcBef>
              <a:buFont typeface="Arial" charset="0"/>
              <a:buChar char="•"/>
            </a:pPr>
            <a:endParaRPr lang="pt-PT" sz="2400" dirty="0" smtClean="0"/>
          </a:p>
          <a:p>
            <a:pPr algn="just" eaLnBrk="0" hangingPunct="0">
              <a:spcBef>
                <a:spcPct val="20000"/>
              </a:spcBef>
            </a:pPr>
            <a:r>
              <a:rPr lang="pt-PT" sz="2400" b="1" dirty="0" smtClean="0"/>
              <a:t>Desempenho organizacional</a:t>
            </a:r>
          </a:p>
          <a:p>
            <a:pPr marL="342900" indent="-342900" algn="just" eaLnBrk="0" hangingPunct="0">
              <a:spcBef>
                <a:spcPct val="20000"/>
              </a:spcBef>
              <a:buFont typeface="Arial" charset="0"/>
              <a:buChar char="•"/>
            </a:pPr>
            <a:endParaRPr lang="pt-PT" sz="800" b="1" dirty="0"/>
          </a:p>
          <a:p>
            <a:pPr algn="just" eaLnBrk="0" hangingPunct="0">
              <a:spcBef>
                <a:spcPct val="20000"/>
              </a:spcBef>
            </a:pPr>
            <a:r>
              <a:rPr lang="pt-PT" sz="2400" dirty="0" smtClean="0"/>
              <a:t>Resultados acumulados de todas as atividades de trabalho da organização</a:t>
            </a:r>
            <a:endParaRPr lang="pt-PT"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algn="ctr"/>
            <a:r>
              <a:rPr lang="en-US" sz="3600" dirty="0" err="1" smtClean="0"/>
              <a:t>Medidas</a:t>
            </a:r>
            <a:r>
              <a:rPr lang="en-US" sz="3600" dirty="0" smtClean="0"/>
              <a:t> de </a:t>
            </a:r>
            <a:r>
              <a:rPr lang="en-US" sz="3600" dirty="0" err="1" smtClean="0"/>
              <a:t>desempenho</a:t>
            </a:r>
            <a:r>
              <a:rPr lang="en-US" sz="3600" dirty="0" smtClean="0"/>
              <a:t> </a:t>
            </a:r>
            <a:r>
              <a:rPr lang="en-US" sz="3600" dirty="0" err="1" smtClean="0"/>
              <a:t>organizacional</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7" name="TextBox 6"/>
          <p:cNvSpPr txBox="1"/>
          <p:nvPr/>
        </p:nvSpPr>
        <p:spPr>
          <a:xfrm>
            <a:off x="8229600" y="6400800"/>
            <a:ext cx="762000" cy="261610"/>
          </a:xfrm>
          <a:prstGeom prst="rect">
            <a:avLst/>
          </a:prstGeom>
          <a:noFill/>
        </p:spPr>
        <p:txBody>
          <a:bodyPr wrap="square" rtlCol="0">
            <a:spAutoFit/>
          </a:bodyPr>
          <a:lstStyle/>
          <a:p>
            <a:r>
              <a:rPr lang="en-US" sz="1100" dirty="0" smtClean="0"/>
              <a:t>18 - 17</a:t>
            </a:r>
            <a:endParaRPr lang="en-US" sz="1100" dirty="0"/>
          </a:p>
        </p:txBody>
      </p:sp>
      <p:sp>
        <p:nvSpPr>
          <p:cNvPr id="8"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lvl="1" indent="-342900" algn="just" eaLnBrk="0" hangingPunct="0">
              <a:spcBef>
                <a:spcPct val="20000"/>
              </a:spcBef>
              <a:buFont typeface="Arial" charset="0"/>
              <a:buChar char="•"/>
            </a:pPr>
            <a:r>
              <a:rPr lang="pt-PT" sz="2400" b="1" dirty="0" smtClean="0"/>
              <a:t>Produtividade - </a:t>
            </a:r>
            <a:r>
              <a:rPr lang="pt-PT" sz="2400" dirty="0" smtClean="0"/>
              <a:t>rácio dos </a:t>
            </a:r>
            <a:r>
              <a:rPr lang="pt-PT" sz="2400" i="1" dirty="0" smtClean="0"/>
              <a:t>outputs</a:t>
            </a:r>
            <a:r>
              <a:rPr lang="pt-PT" sz="2400" dirty="0" smtClean="0"/>
              <a:t>  (ex.: produtos ou serviços) pelos </a:t>
            </a:r>
            <a:r>
              <a:rPr lang="pt-PT" sz="2400" i="1" dirty="0" smtClean="0"/>
              <a:t>inputs</a:t>
            </a:r>
            <a:r>
              <a:rPr lang="pt-PT" sz="2400" dirty="0" smtClean="0"/>
              <a:t> necessários para atingir esses </a:t>
            </a:r>
            <a:r>
              <a:rPr lang="pt-PT" sz="2400" i="1" dirty="0" smtClean="0"/>
              <a:t>outputs </a:t>
            </a:r>
            <a:r>
              <a:rPr lang="pt-PT" sz="2400" dirty="0" smtClean="0"/>
              <a:t>(ex.: horas de trabalho).</a:t>
            </a:r>
          </a:p>
          <a:p>
            <a:pPr marL="342900" lvl="1"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Eficácia Organizacional – </a:t>
            </a:r>
            <a:r>
              <a:rPr lang="pt-PT" sz="2400" dirty="0" smtClean="0"/>
              <a:t>grau em que os objetivos foram atingidos.</a:t>
            </a:r>
          </a:p>
          <a:p>
            <a:pPr marL="342900" indent="-342900" algn="just" eaLnBrk="0" hangingPunct="0">
              <a:spcBef>
                <a:spcPct val="20000"/>
              </a:spcBef>
              <a:buFont typeface="Arial" charset="0"/>
              <a:buChar char="•"/>
            </a:pPr>
            <a:endParaRPr lang="pt-PT" sz="800" dirty="0" smtClean="0"/>
          </a:p>
          <a:p>
            <a:pPr marL="342900" lvl="1" indent="-342900" algn="just" eaLnBrk="0" hangingPunct="0">
              <a:spcBef>
                <a:spcPct val="20000"/>
              </a:spcBef>
              <a:buFont typeface="Arial" charset="0"/>
              <a:buChar char="•"/>
            </a:pPr>
            <a:r>
              <a:rPr lang="pt-PT" sz="2400" b="1" i="1" dirty="0" smtClean="0"/>
              <a:t>Rankings</a:t>
            </a:r>
            <a:r>
              <a:rPr lang="pt-PT" sz="2400" b="1" dirty="0" smtClean="0"/>
              <a:t> da indústria </a:t>
            </a:r>
            <a:r>
              <a:rPr lang="pt-PT" sz="2400" dirty="0" smtClean="0"/>
              <a:t>(ex.: crescimento; inquéritos à satisfação dos clientes; etc.)</a:t>
            </a:r>
          </a:p>
          <a:p>
            <a:pPr marL="342900" indent="-342900"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274638"/>
            <a:ext cx="8229600" cy="1143000"/>
          </a:xfrm>
        </p:spPr>
        <p:txBody>
          <a:bodyPr>
            <a:noAutofit/>
          </a:bodyPr>
          <a:lstStyle/>
          <a:p>
            <a:pPr algn="ctr"/>
            <a:r>
              <a:rPr lang="en-US" sz="3200" dirty="0" err="1" smtClean="0">
                <a:cs typeface="Arial" pitchFamily="34" charset="0"/>
              </a:rPr>
              <a:t>figura</a:t>
            </a:r>
            <a:r>
              <a:rPr lang="en-US" sz="3200" dirty="0" smtClean="0">
                <a:cs typeface="Arial" pitchFamily="34" charset="0"/>
              </a:rPr>
              <a:t> 18-7 </a:t>
            </a:r>
            <a:br>
              <a:rPr lang="en-US" sz="3200" dirty="0" smtClean="0">
                <a:cs typeface="Arial" pitchFamily="34" charset="0"/>
              </a:rPr>
            </a:br>
            <a:r>
              <a:rPr lang="en-US" sz="3200" dirty="0" smtClean="0">
                <a:cs typeface="Arial" pitchFamily="34" charset="0"/>
              </a:rPr>
              <a:t>Rankings </a:t>
            </a:r>
            <a:r>
              <a:rPr lang="en-US" sz="3200" dirty="0" err="1" smtClean="0">
                <a:cs typeface="Arial" pitchFamily="34" charset="0"/>
              </a:rPr>
              <a:t>mais</a:t>
            </a:r>
            <a:r>
              <a:rPr lang="en-US" sz="3200" dirty="0" smtClean="0">
                <a:cs typeface="Arial" pitchFamily="34" charset="0"/>
              </a:rPr>
              <a:t> </a:t>
            </a:r>
            <a:r>
              <a:rPr lang="en-US" sz="3200" dirty="0" err="1" smtClean="0">
                <a:cs typeface="Arial" pitchFamily="34" charset="0"/>
              </a:rPr>
              <a:t>conhecidos</a:t>
            </a:r>
            <a:endParaRPr lang="en-US" sz="3200" dirty="0" smtClean="0">
              <a:cs typeface="Arial" pitchFamily="34" charset="0"/>
            </a:endParaRPr>
          </a:p>
        </p:txBody>
      </p:sp>
      <p:pic>
        <p:nvPicPr>
          <p:cNvPr id="62466" name="Picture 2"/>
          <p:cNvPicPr>
            <a:picLocks noChangeAspect="1" noChangeArrowheads="1"/>
          </p:cNvPicPr>
          <p:nvPr/>
        </p:nvPicPr>
        <p:blipFill>
          <a:blip r:embed="rId3" cstate="print"/>
          <a:srcRect/>
          <a:stretch>
            <a:fillRect/>
          </a:stretch>
        </p:blipFill>
        <p:spPr bwMode="auto">
          <a:xfrm>
            <a:off x="0" y="2057400"/>
            <a:ext cx="9144000" cy="4038600"/>
          </a:xfrm>
          <a:prstGeom prst="rect">
            <a:avLst/>
          </a:prstGeom>
          <a:noFill/>
          <a:ln w="9525">
            <a:noFill/>
            <a:miter lim="800000"/>
            <a:headEnd/>
            <a:tailEnd/>
          </a:ln>
        </p:spPr>
      </p:pic>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382000" y="6488668"/>
            <a:ext cx="641931" cy="261610"/>
          </a:xfrm>
          <a:prstGeom prst="rect">
            <a:avLst/>
          </a:prstGeom>
          <a:noFill/>
        </p:spPr>
        <p:txBody>
          <a:bodyPr wrap="square" rtlCol="0">
            <a:spAutoFit/>
          </a:bodyPr>
          <a:lstStyle/>
          <a:p>
            <a:r>
              <a:rPr lang="en-US" sz="1100" dirty="0" smtClean="0"/>
              <a:t>18 - 18</a:t>
            </a:r>
            <a:endParaRPr lang="en-US" sz="1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pPr algn="ctr"/>
            <a:r>
              <a:rPr lang="en-US" sz="3600" dirty="0" err="1" smtClean="0"/>
              <a:t>Controlo</a:t>
            </a:r>
            <a:r>
              <a:rPr lang="en-US" sz="3600" dirty="0" smtClean="0"/>
              <a:t> do </a:t>
            </a:r>
            <a:r>
              <a:rPr lang="en-US" sz="3600" dirty="0" err="1" smtClean="0"/>
              <a:t>desempenho</a:t>
            </a:r>
            <a:r>
              <a:rPr lang="en-US" sz="3600" dirty="0" smtClean="0"/>
              <a:t> dos </a:t>
            </a:r>
            <a:r>
              <a:rPr lang="en-US" sz="3600" dirty="0" err="1" smtClean="0"/>
              <a:t>empregados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7" name="TextBox 6"/>
          <p:cNvSpPr txBox="1"/>
          <p:nvPr/>
        </p:nvSpPr>
        <p:spPr>
          <a:xfrm>
            <a:off x="8336281" y="6488668"/>
            <a:ext cx="807719" cy="261610"/>
          </a:xfrm>
          <a:prstGeom prst="rect">
            <a:avLst/>
          </a:prstGeom>
          <a:noFill/>
        </p:spPr>
        <p:txBody>
          <a:bodyPr wrap="square" rtlCol="0">
            <a:spAutoFit/>
          </a:bodyPr>
          <a:lstStyle/>
          <a:p>
            <a:r>
              <a:rPr lang="en-US" sz="1100" dirty="0" smtClean="0"/>
              <a:t>18 - 19</a:t>
            </a:r>
            <a:endParaRPr lang="en-US" sz="1100" dirty="0"/>
          </a:p>
        </p:txBody>
      </p:sp>
      <p:sp>
        <p:nvSpPr>
          <p:cNvPr id="8" name="Rectangle 3"/>
          <p:cNvSpPr txBox="1">
            <a:spLocks/>
          </p:cNvSpPr>
          <p:nvPr/>
        </p:nvSpPr>
        <p:spPr bwMode="auto">
          <a:xfrm>
            <a:off x="362607" y="2332037"/>
            <a:ext cx="8229600" cy="4525963"/>
          </a:xfrm>
          <a:prstGeom prst="rect">
            <a:avLst/>
          </a:prstGeom>
          <a:noFill/>
          <a:ln w="9525">
            <a:noFill/>
            <a:miter lim="800000"/>
            <a:headEnd/>
            <a:tailEnd/>
          </a:ln>
        </p:spPr>
        <p:txBody>
          <a:bodyPr/>
          <a:lstStyle/>
          <a:p>
            <a:pPr algn="just" eaLnBrk="0" hangingPunct="0">
              <a:spcBef>
                <a:spcPct val="20000"/>
              </a:spcBef>
            </a:pPr>
            <a:r>
              <a:rPr lang="pt-PT" sz="2400" b="1" dirty="0" smtClean="0"/>
              <a:t>Ações disciplinares</a:t>
            </a:r>
          </a:p>
          <a:p>
            <a:pPr algn="just" eaLnBrk="0" hangingPunct="0">
              <a:spcBef>
                <a:spcPct val="20000"/>
              </a:spcBef>
            </a:pPr>
            <a:endParaRPr lang="pt-PT" sz="800" b="1" dirty="0" smtClean="0"/>
          </a:p>
          <a:p>
            <a:pPr algn="just" eaLnBrk="0" hangingPunct="0">
              <a:spcBef>
                <a:spcPct val="20000"/>
              </a:spcBef>
            </a:pPr>
            <a:r>
              <a:rPr lang="pt-PT" sz="2400" dirty="0" smtClean="0"/>
              <a:t>Ações dos gestores para reforçar os </a:t>
            </a:r>
            <a:r>
              <a:rPr lang="pt-PT" sz="2400" i="1" dirty="0" smtClean="0"/>
              <a:t>standards</a:t>
            </a:r>
            <a:r>
              <a:rPr lang="pt-PT" sz="2400" dirty="0" smtClean="0"/>
              <a:t> de trabalho e as regras da organização.</a:t>
            </a:r>
          </a:p>
          <a:p>
            <a:pPr marL="342900" indent="-342900" algn="just" eaLnBrk="0" hangingPunct="0">
              <a:spcBef>
                <a:spcPct val="20000"/>
              </a:spcBef>
              <a:buFont typeface="Arial" charset="0"/>
              <a:buChar char="•"/>
            </a:pPr>
            <a:endParaRPr lang="pt-PT" sz="800" dirty="0" smtClean="0"/>
          </a:p>
          <a:p>
            <a:pPr algn="just" eaLnBrk="0" hangingPunct="0">
              <a:spcBef>
                <a:spcPct val="20000"/>
              </a:spcBef>
            </a:pPr>
            <a:r>
              <a:rPr lang="pt-PT" sz="2400" u="sng" dirty="0" smtClean="0"/>
              <a:t>Fornecer </a:t>
            </a:r>
            <a:r>
              <a:rPr lang="pt-PT" sz="2400" i="1" u="sng" dirty="0" smtClean="0"/>
              <a:t>feedback</a:t>
            </a:r>
            <a:r>
              <a:rPr lang="pt-PT" sz="2400" u="sng" dirty="0" smtClean="0"/>
              <a:t> sobre desempenho</a:t>
            </a:r>
            <a:r>
              <a:rPr lang="pt-PT" sz="2400" dirty="0" smtClean="0"/>
              <a:t> – os gestores necessitam dar </a:t>
            </a:r>
            <a:r>
              <a:rPr lang="pt-PT" sz="2400" i="1" dirty="0" smtClean="0"/>
              <a:t>feedback</a:t>
            </a:r>
            <a:r>
              <a:rPr lang="pt-PT" sz="2400" dirty="0" smtClean="0"/>
              <a:t> aos subordinados para estes saberem como o seu trabalho está a ser avaliado.</a:t>
            </a:r>
            <a:endParaRPr lang="pt-PT"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Objetivos</a:t>
            </a:r>
            <a:endParaRPr lang="en-US" dirty="0"/>
          </a:p>
        </p:txBody>
      </p:sp>
      <p:sp>
        <p:nvSpPr>
          <p:cNvPr id="3" name="Content Placeholder 2"/>
          <p:cNvSpPr>
            <a:spLocks noGrp="1"/>
          </p:cNvSpPr>
          <p:nvPr>
            <p:ph idx="1"/>
          </p:nvPr>
        </p:nvSpPr>
        <p:spPr>
          <a:xfrm>
            <a:off x="685800" y="1600201"/>
            <a:ext cx="7086600" cy="4038600"/>
          </a:xfrm>
        </p:spPr>
        <p:txBody>
          <a:bodyPr>
            <a:normAutofit/>
          </a:bodyPr>
          <a:lstStyle/>
          <a:p>
            <a:pPr marL="457200" indent="-457200" algn="just">
              <a:buFont typeface="+mj-lt"/>
              <a:buAutoNum type="arabicPeriod"/>
            </a:pPr>
            <a:r>
              <a:rPr lang="pt-PT" sz="2400" b="1" dirty="0"/>
              <a:t>Explicar </a:t>
            </a:r>
            <a:r>
              <a:rPr lang="pt-PT" sz="2400" dirty="0"/>
              <a:t>a natureza e a importância </a:t>
            </a:r>
            <a:r>
              <a:rPr lang="pt-PT" sz="2400" dirty="0" smtClean="0"/>
              <a:t>do controlo</a:t>
            </a:r>
            <a:r>
              <a:rPr lang="en-US" sz="2400" dirty="0" smtClean="0">
                <a:latin typeface="Arial"/>
                <a:cs typeface="Arial"/>
              </a:rPr>
              <a:t>.</a:t>
            </a:r>
          </a:p>
          <a:p>
            <a:pPr marL="457200" indent="-457200" algn="just">
              <a:buFont typeface="+mj-lt"/>
              <a:buAutoNum type="arabicPeriod"/>
            </a:pPr>
            <a:endParaRPr lang="en-US" sz="800" dirty="0" smtClean="0">
              <a:latin typeface="Arial"/>
              <a:cs typeface="Arial"/>
            </a:endParaRPr>
          </a:p>
          <a:p>
            <a:pPr marL="457200" indent="-457200" algn="just">
              <a:buFont typeface="+mj-lt"/>
              <a:buAutoNum type="arabicPeriod"/>
            </a:pPr>
            <a:r>
              <a:rPr lang="pt-PT" sz="2400" b="1" dirty="0"/>
              <a:t>Descrever </a:t>
            </a:r>
            <a:r>
              <a:rPr lang="pt-PT" sz="2400" dirty="0"/>
              <a:t>os três passos do processo de controlo</a:t>
            </a:r>
            <a:r>
              <a:rPr lang="pt-PT" sz="2400" dirty="0" smtClean="0"/>
              <a:t>.</a:t>
            </a:r>
          </a:p>
          <a:p>
            <a:pPr marL="457200" indent="-457200" algn="just">
              <a:buFont typeface="+mj-lt"/>
              <a:buAutoNum type="arabicPeriod"/>
            </a:pPr>
            <a:endParaRPr lang="pt-PT" sz="800" dirty="0"/>
          </a:p>
          <a:p>
            <a:pPr marL="457200" indent="-457200" algn="just">
              <a:buFont typeface="+mj-lt"/>
              <a:buAutoNum type="arabicPeriod"/>
            </a:pPr>
            <a:r>
              <a:rPr lang="pt-PT" sz="2400" b="1" dirty="0"/>
              <a:t>Explicar </a:t>
            </a:r>
            <a:r>
              <a:rPr lang="pt-PT" sz="2400" dirty="0"/>
              <a:t>como o desempenho dos empregados e o desempenho organizacional são </a:t>
            </a:r>
            <a:r>
              <a:rPr lang="pt-PT" sz="2400" dirty="0" smtClean="0"/>
              <a:t>medidos.</a:t>
            </a:r>
          </a:p>
          <a:p>
            <a:pPr marL="457200" indent="-457200" algn="just">
              <a:buFont typeface="+mj-lt"/>
              <a:buAutoNum type="arabicPeriod"/>
            </a:pPr>
            <a:endParaRPr lang="en-US" sz="800" dirty="0" smtClean="0">
              <a:latin typeface="Arial"/>
              <a:cs typeface="Arial"/>
            </a:endParaRPr>
          </a:p>
          <a:p>
            <a:pPr marL="457200" indent="-457200" algn="just">
              <a:buFont typeface="+mj-lt"/>
              <a:buAutoNum type="arabicPeriod"/>
            </a:pPr>
            <a:r>
              <a:rPr lang="pt-PT" sz="2400" b="1" dirty="0"/>
              <a:t>Descrever </a:t>
            </a:r>
            <a:r>
              <a:rPr lang="pt-PT" sz="2400" dirty="0"/>
              <a:t>as ferramentas utilizadas para medir o desempenho </a:t>
            </a:r>
            <a:r>
              <a:rPr lang="pt-PT" sz="2400" dirty="0" smtClean="0"/>
              <a:t>organizacional.</a:t>
            </a:r>
          </a:p>
          <a:p>
            <a:pPr marL="457200" indent="-457200" algn="just">
              <a:buFont typeface="+mj-lt"/>
              <a:buAutoNum type="arabicPeriod"/>
            </a:pPr>
            <a:endParaRPr lang="pt-PT" sz="800" dirty="0"/>
          </a:p>
          <a:p>
            <a:pPr marL="457200" indent="-457200" algn="just">
              <a:buFont typeface="+mj-lt"/>
              <a:buAutoNum type="arabicPeriod"/>
            </a:pPr>
            <a:r>
              <a:rPr lang="pt-PT" sz="2400" b="1" dirty="0"/>
              <a:t>Discutir </a:t>
            </a:r>
            <a:r>
              <a:rPr lang="pt-PT" sz="2400" dirty="0"/>
              <a:t>tópicos atuais sobre controlo.</a:t>
            </a:r>
            <a:endParaRPr lang="pt-PT" sz="2400" dirty="0">
              <a:cs typeface="Arial" charset="0"/>
            </a:endParaRPr>
          </a:p>
          <a:p>
            <a:pPr algn="just"/>
            <a:endParaRPr lang="en-US" dirty="0"/>
          </a:p>
        </p:txBody>
      </p:sp>
      <p:sp>
        <p:nvSpPr>
          <p:cNvPr id="4" name="Footer Placeholder 3"/>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6" name="TextBox 5"/>
          <p:cNvSpPr txBox="1"/>
          <p:nvPr/>
        </p:nvSpPr>
        <p:spPr>
          <a:xfrm>
            <a:off x="8458200" y="6477000"/>
            <a:ext cx="685800" cy="261610"/>
          </a:xfrm>
          <a:prstGeom prst="rect">
            <a:avLst/>
          </a:prstGeom>
          <a:noFill/>
        </p:spPr>
        <p:txBody>
          <a:bodyPr wrap="square" rtlCol="0">
            <a:spAutoFit/>
          </a:bodyPr>
          <a:lstStyle/>
          <a:p>
            <a:r>
              <a:rPr lang="en-US" sz="1100" dirty="0" smtClean="0"/>
              <a:t>18 - 2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a:bodyPr>
          <a:lstStyle/>
          <a:p>
            <a:pPr algn="ctr"/>
            <a:r>
              <a:rPr lang="en-US" dirty="0" err="1" smtClean="0"/>
              <a:t>figura</a:t>
            </a:r>
            <a:r>
              <a:rPr lang="en-US" sz="3600" dirty="0" smtClean="0"/>
              <a:t> 18-8 </a:t>
            </a:r>
            <a:r>
              <a:rPr lang="en-US" dirty="0"/>
              <a:t/>
            </a:r>
            <a:br>
              <a:rPr lang="en-US" dirty="0"/>
            </a:br>
            <a:r>
              <a:rPr lang="en-US" sz="3100" b="1" dirty="0" err="1" smtClean="0"/>
              <a:t>Tipos</a:t>
            </a:r>
            <a:r>
              <a:rPr lang="en-US" sz="3100" b="1" dirty="0" smtClean="0"/>
              <a:t> de </a:t>
            </a:r>
            <a:r>
              <a:rPr lang="en-US" sz="3100" b="1" dirty="0" err="1" smtClean="0"/>
              <a:t>problemas</a:t>
            </a:r>
            <a:r>
              <a:rPr lang="en-US" sz="3100" b="1" dirty="0" smtClean="0"/>
              <a:t> de </a:t>
            </a:r>
            <a:r>
              <a:rPr lang="en-US" sz="3100" b="1" dirty="0" err="1" smtClean="0"/>
              <a:t>disciplina</a:t>
            </a:r>
            <a:endParaRPr lang="en-US" sz="3100" b="1"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7" name="TextBox 6"/>
          <p:cNvSpPr txBox="1"/>
          <p:nvPr/>
        </p:nvSpPr>
        <p:spPr>
          <a:xfrm>
            <a:off x="8382000" y="6488668"/>
            <a:ext cx="762000" cy="261610"/>
          </a:xfrm>
          <a:prstGeom prst="rect">
            <a:avLst/>
          </a:prstGeom>
          <a:noFill/>
        </p:spPr>
        <p:txBody>
          <a:bodyPr wrap="square" rtlCol="0">
            <a:spAutoFit/>
          </a:bodyPr>
          <a:lstStyle/>
          <a:p>
            <a:r>
              <a:rPr lang="en-US" sz="1100" dirty="0" smtClean="0"/>
              <a:t>18 - 20</a:t>
            </a:r>
            <a:endParaRPr lang="en-US" sz="11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688068"/>
            <a:ext cx="9144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838200" y="228600"/>
            <a:ext cx="7772400" cy="1143000"/>
          </a:xfrm>
        </p:spPr>
        <p:txBody>
          <a:bodyPr>
            <a:normAutofit/>
          </a:bodyPr>
          <a:lstStyle/>
          <a:p>
            <a:pPr algn="ctr"/>
            <a:r>
              <a:rPr lang="en-US" sz="2800" b="1" dirty="0" err="1" smtClean="0">
                <a:latin typeface="Arial" pitchFamily="34" charset="0"/>
                <a:cs typeface="Arial" pitchFamily="34" charset="0"/>
              </a:rPr>
              <a:t>tipos</a:t>
            </a:r>
            <a:r>
              <a:rPr lang="en-US" sz="2800" b="1" dirty="0" smtClean="0">
                <a:latin typeface="Arial" pitchFamily="34" charset="0"/>
                <a:cs typeface="Arial" pitchFamily="34" charset="0"/>
              </a:rPr>
              <a:t> de </a:t>
            </a:r>
            <a:r>
              <a:rPr lang="en-US" sz="2800" b="1" dirty="0" err="1" smtClean="0">
                <a:latin typeface="Arial" pitchFamily="34" charset="0"/>
                <a:cs typeface="Arial" pitchFamily="34" charset="0"/>
              </a:rPr>
              <a:t>controlo</a:t>
            </a:r>
            <a:endParaRPr lang="en-US" sz="2800" b="1" dirty="0" smtClean="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7" name="TextBox 6"/>
          <p:cNvSpPr txBox="1"/>
          <p:nvPr/>
        </p:nvSpPr>
        <p:spPr>
          <a:xfrm>
            <a:off x="8382000" y="6553200"/>
            <a:ext cx="762000" cy="261610"/>
          </a:xfrm>
          <a:prstGeom prst="rect">
            <a:avLst/>
          </a:prstGeom>
          <a:noFill/>
        </p:spPr>
        <p:txBody>
          <a:bodyPr wrap="square" rtlCol="0">
            <a:spAutoFit/>
          </a:bodyPr>
          <a:lstStyle/>
          <a:p>
            <a:r>
              <a:rPr lang="en-US" sz="1100" dirty="0" smtClean="0"/>
              <a:t>18 - 21</a:t>
            </a:r>
            <a:endParaRPr lang="en-US" sz="1100" dirty="0"/>
          </a:p>
        </p:txBody>
      </p:sp>
      <p:sp>
        <p:nvSpPr>
          <p:cNvPr id="8" name="Rectangle 3"/>
          <p:cNvSpPr txBox="1">
            <a:spLocks noChangeArrowheads="1"/>
          </p:cNvSpPr>
          <p:nvPr/>
        </p:nvSpPr>
        <p:spPr bwMode="auto">
          <a:xfrm>
            <a:off x="609600" y="1828799"/>
            <a:ext cx="8021782" cy="47140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Arial"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Arial" charset="0"/>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Arial" charset="0"/>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Arial" charset="0"/>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Arial"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pt-PT" sz="2400" dirty="0" smtClean="0">
                <a:solidFill>
                  <a:schemeClr val="tx1"/>
                </a:solidFill>
              </a:rPr>
              <a:t>Controlo </a:t>
            </a:r>
            <a:r>
              <a:rPr lang="pt-PT" sz="2400" i="1" dirty="0" smtClean="0">
                <a:solidFill>
                  <a:schemeClr val="tx1"/>
                </a:solidFill>
              </a:rPr>
              <a:t>a priori </a:t>
            </a:r>
            <a:r>
              <a:rPr lang="pt-PT" sz="2400" dirty="0" smtClean="0">
                <a:solidFill>
                  <a:schemeClr val="tx1"/>
                </a:solidFill>
              </a:rPr>
              <a:t>(</a:t>
            </a:r>
            <a:r>
              <a:rPr lang="pt-PT" sz="2400" b="1" i="1" dirty="0" err="1" smtClean="0">
                <a:solidFill>
                  <a:schemeClr val="tx1"/>
                </a:solidFill>
              </a:rPr>
              <a:t>feedforward</a:t>
            </a:r>
            <a:r>
              <a:rPr lang="pt-PT" sz="2400" b="1" i="1" dirty="0" smtClean="0">
                <a:solidFill>
                  <a:schemeClr val="tx1"/>
                </a:solidFill>
              </a:rPr>
              <a:t> </a:t>
            </a:r>
            <a:r>
              <a:rPr lang="pt-PT" sz="2400" b="1" i="1" dirty="0" err="1" smtClean="0">
                <a:solidFill>
                  <a:schemeClr val="tx1"/>
                </a:solidFill>
              </a:rPr>
              <a:t>control</a:t>
            </a:r>
            <a:r>
              <a:rPr lang="pt-PT" sz="2400" dirty="0" smtClean="0">
                <a:solidFill>
                  <a:schemeClr val="tx1"/>
                </a:solidFill>
              </a:rPr>
              <a:t>) – antes da atividade ser realizada.</a:t>
            </a:r>
          </a:p>
          <a:p>
            <a:pPr algn="just"/>
            <a:endParaRPr lang="pt-PT" sz="800" dirty="0" smtClean="0">
              <a:solidFill>
                <a:schemeClr val="tx1"/>
              </a:solidFill>
            </a:endParaRPr>
          </a:p>
          <a:p>
            <a:pPr algn="just"/>
            <a:r>
              <a:rPr lang="pt-PT" sz="2400" dirty="0" smtClean="0">
                <a:solidFill>
                  <a:schemeClr val="tx1"/>
                </a:solidFill>
              </a:rPr>
              <a:t>Controlo concorrente (</a:t>
            </a:r>
            <a:r>
              <a:rPr lang="pt-PT" sz="2400" b="1" i="1" dirty="0" err="1" smtClean="0">
                <a:solidFill>
                  <a:schemeClr val="tx1"/>
                </a:solidFill>
              </a:rPr>
              <a:t>concurrent</a:t>
            </a:r>
            <a:r>
              <a:rPr lang="pt-PT" sz="2400" b="1" i="1" dirty="0" smtClean="0">
                <a:solidFill>
                  <a:schemeClr val="tx1"/>
                </a:solidFill>
              </a:rPr>
              <a:t> </a:t>
            </a:r>
            <a:r>
              <a:rPr lang="pt-PT" sz="2400" b="1" i="1" dirty="0" err="1" smtClean="0">
                <a:solidFill>
                  <a:schemeClr val="tx1"/>
                </a:solidFill>
              </a:rPr>
              <a:t>control</a:t>
            </a:r>
            <a:r>
              <a:rPr lang="pt-PT" sz="2400" dirty="0" smtClean="0">
                <a:solidFill>
                  <a:schemeClr val="tx1"/>
                </a:solidFill>
              </a:rPr>
              <a:t>) – enquanto a atividade está em progresso.</a:t>
            </a:r>
          </a:p>
          <a:p>
            <a:pPr algn="just"/>
            <a:endParaRPr lang="pt-PT" sz="800" dirty="0" smtClean="0">
              <a:solidFill>
                <a:schemeClr val="tx1"/>
              </a:solidFill>
            </a:endParaRPr>
          </a:p>
          <a:p>
            <a:pPr marL="4303713" indent="-3862388" algn="just"/>
            <a:r>
              <a:rPr lang="pt-PT" sz="1800" b="1" i="1" dirty="0" smtClean="0">
                <a:solidFill>
                  <a:schemeClr val="tx1"/>
                </a:solidFill>
              </a:rPr>
              <a:t>Management </a:t>
            </a:r>
            <a:r>
              <a:rPr lang="pt-PT" sz="1800" b="1" i="1" dirty="0" err="1" smtClean="0">
                <a:solidFill>
                  <a:schemeClr val="tx1"/>
                </a:solidFill>
              </a:rPr>
              <a:t>by</a:t>
            </a:r>
            <a:r>
              <a:rPr lang="pt-PT" sz="1800" b="1" i="1" dirty="0" smtClean="0">
                <a:solidFill>
                  <a:schemeClr val="tx1"/>
                </a:solidFill>
              </a:rPr>
              <a:t> </a:t>
            </a:r>
            <a:r>
              <a:rPr lang="pt-PT" sz="1800" b="1" i="1" dirty="0" err="1" smtClean="0">
                <a:solidFill>
                  <a:schemeClr val="tx1"/>
                </a:solidFill>
              </a:rPr>
              <a:t>walking</a:t>
            </a:r>
            <a:r>
              <a:rPr lang="pt-PT" sz="1800" b="1" i="1" dirty="0" smtClean="0">
                <a:solidFill>
                  <a:schemeClr val="tx1"/>
                </a:solidFill>
              </a:rPr>
              <a:t> </a:t>
            </a:r>
            <a:r>
              <a:rPr lang="pt-PT" sz="1800" b="1" i="1" dirty="0" err="1" smtClean="0">
                <a:solidFill>
                  <a:schemeClr val="tx1"/>
                </a:solidFill>
              </a:rPr>
              <a:t>around</a:t>
            </a:r>
            <a:r>
              <a:rPr lang="pt-PT" sz="1800" b="1" i="1" dirty="0" smtClean="0">
                <a:solidFill>
                  <a:schemeClr val="tx1"/>
                </a:solidFill>
              </a:rPr>
              <a:t> </a:t>
            </a:r>
            <a:r>
              <a:rPr lang="pt-PT" sz="1800" dirty="0" smtClean="0">
                <a:solidFill>
                  <a:schemeClr val="tx1"/>
                </a:solidFill>
              </a:rPr>
              <a:t>– forma de controlo corrente através da supervisão direta das chefias.</a:t>
            </a:r>
          </a:p>
          <a:p>
            <a:pPr algn="just"/>
            <a:endParaRPr lang="pt-PT" sz="800" dirty="0" smtClean="0">
              <a:solidFill>
                <a:schemeClr val="tx1"/>
              </a:solidFill>
            </a:endParaRPr>
          </a:p>
          <a:p>
            <a:pPr algn="just"/>
            <a:r>
              <a:rPr lang="pt-PT" sz="2400" dirty="0" smtClean="0">
                <a:solidFill>
                  <a:schemeClr val="tx1"/>
                </a:solidFill>
              </a:rPr>
              <a:t>Controlo </a:t>
            </a:r>
            <a:r>
              <a:rPr lang="pt-PT" sz="2400" i="1" dirty="0" smtClean="0">
                <a:solidFill>
                  <a:schemeClr val="tx1"/>
                </a:solidFill>
              </a:rPr>
              <a:t>a posteriori </a:t>
            </a:r>
            <a:r>
              <a:rPr lang="pt-PT" sz="2400" dirty="0" smtClean="0">
                <a:solidFill>
                  <a:schemeClr val="tx1"/>
                </a:solidFill>
              </a:rPr>
              <a:t>(</a:t>
            </a:r>
            <a:r>
              <a:rPr lang="pt-PT" sz="2400" b="1" i="1" dirty="0" smtClean="0">
                <a:solidFill>
                  <a:schemeClr val="tx1"/>
                </a:solidFill>
              </a:rPr>
              <a:t>feedback </a:t>
            </a:r>
            <a:r>
              <a:rPr lang="pt-PT" sz="2400" b="1" i="1" dirty="0" err="1" smtClean="0">
                <a:solidFill>
                  <a:schemeClr val="tx1"/>
                </a:solidFill>
              </a:rPr>
              <a:t>control</a:t>
            </a:r>
            <a:r>
              <a:rPr lang="pt-PT" sz="2400" dirty="0" smtClean="0">
                <a:solidFill>
                  <a:schemeClr val="tx1"/>
                </a:solidFill>
              </a:rPr>
              <a:t>) – depois da atividade ser realizada.</a:t>
            </a:r>
            <a:endParaRPr lang="pt-PT" sz="24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a:bodyPr>
          <a:lstStyle/>
          <a:p>
            <a:pPr algn="ctr"/>
            <a:r>
              <a:rPr lang="en-US" dirty="0" err="1" smtClean="0"/>
              <a:t>figura</a:t>
            </a:r>
            <a:r>
              <a:rPr lang="en-US" sz="3600" dirty="0" smtClean="0"/>
              <a:t> 18-9</a:t>
            </a:r>
            <a:br>
              <a:rPr lang="en-US" sz="3600" dirty="0" smtClean="0"/>
            </a:br>
            <a:r>
              <a:rPr lang="en-US" sz="3100" b="1" dirty="0" err="1" smtClean="0"/>
              <a:t>Tipos</a:t>
            </a:r>
            <a:r>
              <a:rPr lang="en-US" sz="3100" b="1" dirty="0" smtClean="0"/>
              <a:t> de </a:t>
            </a:r>
            <a:r>
              <a:rPr lang="en-US" sz="3100" b="1" dirty="0" err="1" smtClean="0"/>
              <a:t>Controlo</a:t>
            </a:r>
            <a:endParaRPr lang="en-US" sz="3100" b="1"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458200" y="6553200"/>
            <a:ext cx="685800" cy="261610"/>
          </a:xfrm>
          <a:prstGeom prst="rect">
            <a:avLst/>
          </a:prstGeom>
          <a:noFill/>
        </p:spPr>
        <p:txBody>
          <a:bodyPr wrap="square" rtlCol="0">
            <a:spAutoFit/>
          </a:bodyPr>
          <a:lstStyle/>
          <a:p>
            <a:r>
              <a:rPr lang="en-US" sz="1100" dirty="0" smtClean="0"/>
              <a:t>18 - 22</a:t>
            </a:r>
            <a:endParaRPr lang="en-US" sz="1100" dirty="0"/>
          </a:p>
        </p:txBody>
      </p:sp>
      <p:pic>
        <p:nvPicPr>
          <p:cNvPr id="2" name="Picture 1"/>
          <p:cNvPicPr>
            <a:picLocks noChangeAspect="1"/>
          </p:cNvPicPr>
          <p:nvPr/>
        </p:nvPicPr>
        <p:blipFill>
          <a:blip r:embed="rId3"/>
          <a:stretch>
            <a:fillRect/>
          </a:stretch>
        </p:blipFill>
        <p:spPr>
          <a:xfrm>
            <a:off x="0" y="1828800"/>
            <a:ext cx="9144000" cy="440916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685800" y="76200"/>
            <a:ext cx="7772400" cy="1143000"/>
          </a:xfrm>
        </p:spPr>
        <p:txBody>
          <a:bodyPr>
            <a:normAutofit/>
          </a:bodyPr>
          <a:lstStyle/>
          <a:p>
            <a:pPr algn="ctr"/>
            <a:r>
              <a:rPr lang="en-US" sz="3200" b="1" dirty="0" err="1" smtClean="0"/>
              <a:t>Controlos</a:t>
            </a:r>
            <a:r>
              <a:rPr lang="en-US" sz="3200" b="1" dirty="0" smtClean="0"/>
              <a:t> </a:t>
            </a:r>
            <a:r>
              <a:rPr lang="en-US" sz="3200" b="1" dirty="0" err="1" smtClean="0"/>
              <a:t>financeiros</a:t>
            </a:r>
            <a:endParaRPr lang="en-US" sz="3200" b="1"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305800" y="6553200"/>
            <a:ext cx="838200" cy="261610"/>
          </a:xfrm>
          <a:prstGeom prst="rect">
            <a:avLst/>
          </a:prstGeom>
          <a:noFill/>
        </p:spPr>
        <p:txBody>
          <a:bodyPr wrap="square" rtlCol="0">
            <a:spAutoFit/>
          </a:bodyPr>
          <a:lstStyle/>
          <a:p>
            <a:r>
              <a:rPr lang="en-US" sz="1100" dirty="0" smtClean="0"/>
              <a:t>18 - 23</a:t>
            </a:r>
            <a:endParaRPr lang="en-US" sz="1100" dirty="0"/>
          </a:p>
        </p:txBody>
      </p:sp>
      <p:sp>
        <p:nvSpPr>
          <p:cNvPr id="8" name="Rectangle 3"/>
          <p:cNvSpPr txBox="1">
            <a:spLocks/>
          </p:cNvSpPr>
          <p:nvPr/>
        </p:nvSpPr>
        <p:spPr bwMode="auto">
          <a:xfrm>
            <a:off x="457200" y="1447800"/>
            <a:ext cx="8229600" cy="4297363"/>
          </a:xfrm>
          <a:prstGeom prst="rect">
            <a:avLst/>
          </a:prstGeom>
          <a:noFill/>
          <a:ln w="9525">
            <a:noFill/>
            <a:miter lim="800000"/>
            <a:headEnd/>
            <a:tailEnd/>
          </a:ln>
        </p:spPr>
        <p:txBody>
          <a:bodyPr/>
          <a:lstStyle/>
          <a:p>
            <a:pPr eaLnBrk="0" hangingPunct="0">
              <a:spcBef>
                <a:spcPct val="40000"/>
              </a:spcBef>
            </a:pPr>
            <a:r>
              <a:rPr lang="pt-PT" sz="2400" b="1" dirty="0" smtClean="0"/>
              <a:t>Modos de Controlo Tradicionais</a:t>
            </a:r>
          </a:p>
          <a:p>
            <a:pPr marL="742950" lvl="1" indent="-285750" eaLnBrk="0" hangingPunct="0">
              <a:spcBef>
                <a:spcPct val="40000"/>
              </a:spcBef>
              <a:buFont typeface="Arial" charset="0"/>
              <a:buChar char="–"/>
            </a:pPr>
            <a:r>
              <a:rPr lang="pt-PT" sz="2400" dirty="0" smtClean="0"/>
              <a:t>Análise de rácios</a:t>
            </a:r>
          </a:p>
          <a:p>
            <a:pPr marL="1143000" lvl="2" indent="-228600" eaLnBrk="0" hangingPunct="0">
              <a:spcBef>
                <a:spcPct val="40000"/>
              </a:spcBef>
              <a:buFont typeface="Arial" charset="0"/>
              <a:buChar char="•"/>
            </a:pPr>
            <a:r>
              <a:rPr lang="pt-PT" sz="2000" dirty="0" smtClean="0"/>
              <a:t>Liquidez</a:t>
            </a:r>
          </a:p>
          <a:p>
            <a:pPr marL="1143000" lvl="2" indent="-228600" eaLnBrk="0" hangingPunct="0">
              <a:spcBef>
                <a:spcPct val="40000"/>
              </a:spcBef>
              <a:buFont typeface="Arial" charset="0"/>
              <a:buChar char="•"/>
            </a:pPr>
            <a:r>
              <a:rPr lang="pt-PT" sz="2000" dirty="0" smtClean="0"/>
              <a:t>Endividamento</a:t>
            </a:r>
          </a:p>
          <a:p>
            <a:pPr marL="1143000" lvl="2" indent="-228600" eaLnBrk="0" hangingPunct="0">
              <a:spcBef>
                <a:spcPct val="40000"/>
              </a:spcBef>
              <a:buFont typeface="Arial" charset="0"/>
              <a:buChar char="•"/>
            </a:pPr>
            <a:r>
              <a:rPr lang="pt-PT" sz="2000" dirty="0" smtClean="0"/>
              <a:t>Atividade</a:t>
            </a:r>
          </a:p>
          <a:p>
            <a:pPr marL="1143000" lvl="2" indent="-228600" eaLnBrk="0" hangingPunct="0">
              <a:spcBef>
                <a:spcPct val="40000"/>
              </a:spcBef>
              <a:buFont typeface="Arial" charset="0"/>
              <a:buChar char="•"/>
            </a:pPr>
            <a:r>
              <a:rPr lang="pt-PT" sz="2000" dirty="0" smtClean="0"/>
              <a:t>Rentabilidade</a:t>
            </a:r>
          </a:p>
          <a:p>
            <a:pPr marL="742950" lvl="1" indent="-285750" eaLnBrk="0" hangingPunct="0">
              <a:spcBef>
                <a:spcPct val="40000"/>
              </a:spcBef>
              <a:buFont typeface="Arial" charset="0"/>
              <a:buChar char="–"/>
            </a:pPr>
            <a:r>
              <a:rPr lang="pt-PT" sz="2400" dirty="0" smtClean="0"/>
              <a:t>Análise Orçamental</a:t>
            </a:r>
          </a:p>
          <a:p>
            <a:pPr marL="1143000" lvl="2" indent="-228600" eaLnBrk="0" hangingPunct="0">
              <a:spcBef>
                <a:spcPct val="40000"/>
              </a:spcBef>
              <a:buFont typeface="Arial" charset="0"/>
              <a:buChar char="•"/>
            </a:pPr>
            <a:r>
              <a:rPr lang="pt-PT" sz="2000" i="1" dirty="0" smtClean="0"/>
              <a:t>Standards</a:t>
            </a:r>
            <a:r>
              <a:rPr lang="pt-PT" sz="2000" dirty="0" smtClean="0"/>
              <a:t> Qualitativos</a:t>
            </a:r>
          </a:p>
          <a:p>
            <a:pPr marL="1143000" lvl="2" indent="-228600" eaLnBrk="0" hangingPunct="0">
              <a:spcBef>
                <a:spcPct val="40000"/>
              </a:spcBef>
              <a:buFont typeface="Arial" charset="0"/>
              <a:buChar char="•"/>
            </a:pPr>
            <a:r>
              <a:rPr lang="pt-PT" sz="2000" dirty="0" smtClean="0"/>
              <a:t>Desvios</a:t>
            </a:r>
            <a:endParaRPr lang="pt-PT"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152400"/>
            <a:ext cx="7772400" cy="1143000"/>
          </a:xfrm>
        </p:spPr>
        <p:txBody>
          <a:bodyPr>
            <a:normAutofit/>
          </a:bodyPr>
          <a:lstStyle/>
          <a:p>
            <a:pPr algn="ctr"/>
            <a:r>
              <a:rPr lang="en-US" sz="2800" dirty="0" err="1" smtClean="0">
                <a:latin typeface="Arial" pitchFamily="34" charset="0"/>
                <a:cs typeface="Arial" pitchFamily="34" charset="0"/>
              </a:rPr>
              <a:t>figura</a:t>
            </a:r>
            <a:r>
              <a:rPr lang="en-US" sz="2800" dirty="0" smtClean="0">
                <a:latin typeface="Arial" pitchFamily="34" charset="0"/>
                <a:cs typeface="Arial" pitchFamily="34" charset="0"/>
              </a:rPr>
              <a:t> 18-10</a:t>
            </a:r>
            <a:br>
              <a:rPr lang="en-US" sz="2800" dirty="0" smtClean="0">
                <a:latin typeface="Arial" pitchFamily="34" charset="0"/>
                <a:cs typeface="Arial" pitchFamily="34" charset="0"/>
              </a:rPr>
            </a:br>
            <a:r>
              <a:rPr lang="en-US" sz="2800" b="1" dirty="0" err="1" smtClean="0">
                <a:latin typeface="Arial" pitchFamily="34" charset="0"/>
                <a:cs typeface="Arial" pitchFamily="34" charset="0"/>
              </a:rPr>
              <a:t>rácios</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financeiros</a:t>
            </a:r>
            <a:endParaRPr lang="en-US" sz="2800" b="1" dirty="0" smtClean="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7" name="TextBox 6"/>
          <p:cNvSpPr txBox="1"/>
          <p:nvPr/>
        </p:nvSpPr>
        <p:spPr>
          <a:xfrm>
            <a:off x="8305800" y="6553200"/>
            <a:ext cx="838200" cy="261610"/>
          </a:xfrm>
          <a:prstGeom prst="rect">
            <a:avLst/>
          </a:prstGeom>
          <a:noFill/>
        </p:spPr>
        <p:txBody>
          <a:bodyPr wrap="square" rtlCol="0">
            <a:spAutoFit/>
          </a:bodyPr>
          <a:lstStyle/>
          <a:p>
            <a:r>
              <a:rPr lang="en-US" sz="1100" dirty="0" smtClean="0"/>
              <a:t>18 - 24</a:t>
            </a:r>
            <a:endParaRPr lang="en-US" sz="1100" dirty="0"/>
          </a:p>
        </p:txBody>
      </p:sp>
      <p:pic>
        <p:nvPicPr>
          <p:cNvPr id="3" name="Picture 2"/>
          <p:cNvPicPr>
            <a:picLocks noChangeAspect="1"/>
          </p:cNvPicPr>
          <p:nvPr/>
        </p:nvPicPr>
        <p:blipFill>
          <a:blip r:embed="rId3"/>
          <a:stretch>
            <a:fillRect/>
          </a:stretch>
        </p:blipFill>
        <p:spPr>
          <a:xfrm>
            <a:off x="0" y="1447799"/>
            <a:ext cx="9144000" cy="503032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a:bodyPr>
          <a:lstStyle/>
          <a:p>
            <a:pPr algn="ctr"/>
            <a:r>
              <a:rPr lang="en-US" sz="3200" b="1" dirty="0" err="1" smtClean="0"/>
              <a:t>Controlo</a:t>
            </a:r>
            <a:r>
              <a:rPr lang="en-US" sz="3200" b="1" dirty="0" smtClean="0"/>
              <a:t> da </a:t>
            </a:r>
            <a:r>
              <a:rPr lang="en-US" sz="3200" b="1" dirty="0" err="1" smtClean="0"/>
              <a:t>informação</a:t>
            </a:r>
            <a:endParaRPr lang="en-US" sz="3200" b="1"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382000" y="6553200"/>
            <a:ext cx="762000" cy="261610"/>
          </a:xfrm>
          <a:prstGeom prst="rect">
            <a:avLst/>
          </a:prstGeom>
          <a:noFill/>
        </p:spPr>
        <p:txBody>
          <a:bodyPr wrap="square" rtlCol="0">
            <a:spAutoFit/>
          </a:bodyPr>
          <a:lstStyle/>
          <a:p>
            <a:r>
              <a:rPr lang="en-US" sz="1100" dirty="0" smtClean="0"/>
              <a:t>18 - 25</a:t>
            </a:r>
            <a:endParaRPr lang="en-US" sz="1100" dirty="0"/>
          </a:p>
        </p:txBody>
      </p:sp>
      <p:sp>
        <p:nvSpPr>
          <p:cNvPr id="8" name="Rectangle 3"/>
          <p:cNvSpPr txBox="1">
            <a:spLocks/>
          </p:cNvSpPr>
          <p:nvPr/>
        </p:nvSpPr>
        <p:spPr bwMode="auto">
          <a:xfrm>
            <a:off x="457200" y="1981200"/>
            <a:ext cx="8229600" cy="4068763"/>
          </a:xfrm>
          <a:prstGeom prst="rect">
            <a:avLst/>
          </a:prstGeom>
          <a:noFill/>
          <a:ln w="9525">
            <a:noFill/>
            <a:miter lim="800000"/>
            <a:headEnd/>
            <a:tailEnd/>
          </a:ln>
        </p:spPr>
        <p:txBody>
          <a:bodyPr/>
          <a:lstStyle/>
          <a:p>
            <a:pPr algn="just" eaLnBrk="0" hangingPunct="0">
              <a:spcBef>
                <a:spcPct val="20000"/>
              </a:spcBef>
            </a:pPr>
            <a:r>
              <a:rPr lang="pt-PT" sz="2400" b="1" dirty="0" smtClean="0"/>
              <a:t>Gestão de Sistemas de Informação</a:t>
            </a:r>
          </a:p>
          <a:p>
            <a:pPr algn="just" eaLnBrk="0" hangingPunct="0">
              <a:spcBef>
                <a:spcPct val="20000"/>
              </a:spcBef>
            </a:pPr>
            <a:r>
              <a:rPr lang="pt-PT" sz="2000" dirty="0" smtClean="0"/>
              <a:t>Management </a:t>
            </a:r>
            <a:r>
              <a:rPr lang="pt-PT" sz="2000" dirty="0" err="1"/>
              <a:t>information</a:t>
            </a:r>
            <a:r>
              <a:rPr lang="pt-PT" sz="2000" dirty="0"/>
              <a:t> </a:t>
            </a:r>
            <a:r>
              <a:rPr lang="pt-PT" sz="2000" dirty="0" err="1"/>
              <a:t>system</a:t>
            </a:r>
            <a:r>
              <a:rPr lang="pt-PT" sz="2000" dirty="0"/>
              <a:t> (MIS) </a:t>
            </a:r>
            <a:endParaRPr lang="pt-PT" sz="2000" b="1" dirty="0"/>
          </a:p>
          <a:p>
            <a:pPr algn="just" eaLnBrk="0" hangingPunct="0">
              <a:spcBef>
                <a:spcPct val="20000"/>
              </a:spcBef>
            </a:pPr>
            <a:endParaRPr lang="pt-PT" sz="800" b="1" dirty="0" smtClean="0"/>
          </a:p>
          <a:p>
            <a:pPr algn="just" eaLnBrk="0" hangingPunct="0">
              <a:spcBef>
                <a:spcPct val="20000"/>
              </a:spcBef>
            </a:pPr>
            <a:r>
              <a:rPr lang="pt-PT" sz="2400" dirty="0" smtClean="0"/>
              <a:t>Sistema utilizado para fornecer aos gestores informação de modo regular.</a:t>
            </a:r>
          </a:p>
          <a:p>
            <a:pPr algn="just" eaLnBrk="0" hangingPunct="0">
              <a:spcBef>
                <a:spcPct val="20000"/>
              </a:spcBef>
            </a:pPr>
            <a:endParaRPr lang="pt-PT" sz="800" b="1" dirty="0"/>
          </a:p>
          <a:p>
            <a:pPr marL="725488" indent="-725488" algn="just" eaLnBrk="0" hangingPunct="0">
              <a:spcBef>
                <a:spcPct val="20000"/>
              </a:spcBef>
            </a:pPr>
            <a:r>
              <a:rPr lang="pt-PT" sz="2000" b="1" dirty="0" smtClean="0"/>
              <a:t>Nota:</a:t>
            </a:r>
            <a:r>
              <a:rPr lang="pt-PT" sz="2000" dirty="0" smtClean="0"/>
              <a:t> Informação </a:t>
            </a:r>
            <a:r>
              <a:rPr lang="pt-PT" sz="2000" dirty="0" smtClean="0">
                <a:cs typeface="Times New Roman" panose="02020603050405020304" pitchFamily="18" charset="0"/>
              </a:rPr>
              <a:t>≠ dados (a informação são dados já processados e analisados).</a:t>
            </a:r>
          </a:p>
          <a:p>
            <a:pPr marL="342900" indent="-342900" algn="just"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152400"/>
            <a:ext cx="7772400" cy="1143000"/>
          </a:xfrm>
        </p:spPr>
        <p:txBody>
          <a:bodyPr/>
          <a:lstStyle/>
          <a:p>
            <a:pPr algn="ctr"/>
            <a:r>
              <a:rPr lang="en-US" sz="3600" i="1" dirty="0" smtClean="0"/>
              <a:t>Balanced Scorecard</a:t>
            </a:r>
            <a:endParaRPr lang="en-US" sz="3600" i="1"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458200" y="6553200"/>
            <a:ext cx="685800" cy="261610"/>
          </a:xfrm>
          <a:prstGeom prst="rect">
            <a:avLst/>
          </a:prstGeom>
          <a:noFill/>
        </p:spPr>
        <p:txBody>
          <a:bodyPr wrap="square" rtlCol="0">
            <a:spAutoFit/>
          </a:bodyPr>
          <a:lstStyle/>
          <a:p>
            <a:r>
              <a:rPr lang="en-US" sz="1100" dirty="0" smtClean="0"/>
              <a:t>18 - 26</a:t>
            </a:r>
            <a:endParaRPr lang="en-US" sz="1100" dirty="0"/>
          </a:p>
        </p:txBody>
      </p:sp>
      <p:sp>
        <p:nvSpPr>
          <p:cNvPr id="8" name="Rectangle 3"/>
          <p:cNvSpPr txBox="1">
            <a:spLocks noChangeArrowheads="1"/>
          </p:cNvSpPr>
          <p:nvPr/>
        </p:nvSpPr>
        <p:spPr bwMode="auto">
          <a:xfrm>
            <a:off x="914400" y="1447800"/>
            <a:ext cx="7620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Arial"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Arial" charset="0"/>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Arial" charset="0"/>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Arial" charset="0"/>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Arial"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indent="-609600" algn="just">
              <a:buFontTx/>
              <a:buNone/>
            </a:pPr>
            <a:r>
              <a:rPr lang="pt-PT" sz="2400" b="1" i="1" dirty="0" err="1" smtClean="0">
                <a:solidFill>
                  <a:schemeClr val="tx1"/>
                </a:solidFill>
              </a:rPr>
              <a:t>Balanced</a:t>
            </a:r>
            <a:r>
              <a:rPr lang="pt-PT" sz="2400" b="1" i="1" dirty="0" smtClean="0">
                <a:solidFill>
                  <a:schemeClr val="tx1"/>
                </a:solidFill>
              </a:rPr>
              <a:t> </a:t>
            </a:r>
            <a:r>
              <a:rPr lang="pt-PT" sz="2400" b="1" i="1" dirty="0" err="1" smtClean="0">
                <a:solidFill>
                  <a:schemeClr val="tx1"/>
                </a:solidFill>
              </a:rPr>
              <a:t>scorecard</a:t>
            </a:r>
            <a:endParaRPr lang="pt-PT" sz="2400" b="1" dirty="0">
              <a:solidFill>
                <a:schemeClr val="tx1"/>
              </a:solidFill>
            </a:endParaRPr>
          </a:p>
          <a:p>
            <a:pPr marL="609600" indent="-609600" algn="just">
              <a:buFontTx/>
              <a:buNone/>
            </a:pPr>
            <a:endParaRPr lang="pt-PT" sz="800" b="1" dirty="0" smtClean="0">
              <a:solidFill>
                <a:schemeClr val="tx1"/>
              </a:solidFill>
            </a:endParaRPr>
          </a:p>
          <a:p>
            <a:pPr algn="just"/>
            <a:r>
              <a:rPr lang="pt-PT" sz="2400" dirty="0" smtClean="0">
                <a:solidFill>
                  <a:schemeClr val="tx1"/>
                </a:solidFill>
              </a:rPr>
              <a:t>Ferramenta de mensuração do desempenho que investiga quatro áreas:</a:t>
            </a:r>
          </a:p>
          <a:p>
            <a:pPr algn="just"/>
            <a:endParaRPr lang="pt-PT" sz="800" dirty="0" smtClean="0">
              <a:solidFill>
                <a:schemeClr val="tx1"/>
              </a:solidFill>
            </a:endParaRPr>
          </a:p>
          <a:p>
            <a:pPr marL="990600" lvl="1" indent="-533400" algn="just"/>
            <a:r>
              <a:rPr lang="pt-PT" sz="2000" dirty="0" smtClean="0">
                <a:solidFill>
                  <a:schemeClr val="tx1"/>
                </a:solidFill>
              </a:rPr>
              <a:t>- Finanças</a:t>
            </a:r>
          </a:p>
          <a:p>
            <a:pPr marL="990600" lvl="1" indent="-533400" algn="just"/>
            <a:r>
              <a:rPr lang="pt-PT" sz="2000" dirty="0" smtClean="0">
                <a:solidFill>
                  <a:schemeClr val="tx1"/>
                </a:solidFill>
              </a:rPr>
              <a:t>- Clientes</a:t>
            </a:r>
          </a:p>
          <a:p>
            <a:pPr marL="990600" lvl="1" indent="-533400" algn="just"/>
            <a:r>
              <a:rPr lang="pt-PT" sz="2000" dirty="0" smtClean="0">
                <a:solidFill>
                  <a:schemeClr val="tx1"/>
                </a:solidFill>
              </a:rPr>
              <a:t>- Processos internos</a:t>
            </a:r>
          </a:p>
          <a:p>
            <a:pPr marL="990600" lvl="1" indent="-533400" algn="just"/>
            <a:r>
              <a:rPr lang="pt-PT" sz="2000" dirty="0" smtClean="0">
                <a:solidFill>
                  <a:schemeClr val="tx1"/>
                </a:solidFill>
              </a:rPr>
              <a:t>- Recursos humanos, inovação e crescimento</a:t>
            </a:r>
          </a:p>
          <a:p>
            <a:pPr algn="just"/>
            <a:endParaRPr lang="pt-PT" sz="800" dirty="0" smtClean="0">
              <a:solidFill>
                <a:schemeClr val="tx1"/>
              </a:solidFill>
            </a:endParaRPr>
          </a:p>
          <a:p>
            <a:pPr algn="just"/>
            <a:r>
              <a:rPr lang="pt-PT" sz="2400" dirty="0" smtClean="0">
                <a:solidFill>
                  <a:schemeClr val="tx1"/>
                </a:solidFill>
              </a:rPr>
              <a:t>Pretende enfatizar que todas as áreas são igualmente importante e que deve haver um equilíbrio entre elas.</a:t>
            </a:r>
            <a:endParaRPr lang="pt-PT" sz="24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normAutofit/>
          </a:bodyPr>
          <a:lstStyle/>
          <a:p>
            <a:pPr algn="ctr"/>
            <a:r>
              <a:rPr lang="en-US" sz="3600" i="1" dirty="0" smtClean="0"/>
              <a:t>Benchmarking</a:t>
            </a:r>
            <a:endParaRPr lang="en-US" sz="3600" i="1"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458200" y="6488668"/>
            <a:ext cx="685800" cy="261610"/>
          </a:xfrm>
          <a:prstGeom prst="rect">
            <a:avLst/>
          </a:prstGeom>
          <a:noFill/>
        </p:spPr>
        <p:txBody>
          <a:bodyPr wrap="square" rtlCol="0">
            <a:spAutoFit/>
          </a:bodyPr>
          <a:lstStyle/>
          <a:p>
            <a:r>
              <a:rPr lang="en-US" sz="1100" dirty="0" smtClean="0"/>
              <a:t>18 - 27</a:t>
            </a:r>
            <a:endParaRPr lang="en-US" sz="1100" dirty="0"/>
          </a:p>
        </p:txBody>
      </p:sp>
      <p:sp>
        <p:nvSpPr>
          <p:cNvPr id="8"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algn="just" eaLnBrk="0" hangingPunct="0">
              <a:spcBef>
                <a:spcPct val="20000"/>
              </a:spcBef>
            </a:pPr>
            <a:r>
              <a:rPr lang="pt-PT" sz="2400" b="1" i="1" dirty="0" smtClean="0"/>
              <a:t>Benchmarking</a:t>
            </a:r>
            <a:endParaRPr lang="pt-PT" sz="2400" b="1" dirty="0" smtClean="0"/>
          </a:p>
          <a:p>
            <a:pPr algn="just" eaLnBrk="0" hangingPunct="0">
              <a:spcBef>
                <a:spcPct val="20000"/>
              </a:spcBef>
            </a:pPr>
            <a:endParaRPr lang="pt-PT" sz="800" b="1" dirty="0"/>
          </a:p>
          <a:p>
            <a:pPr algn="just" eaLnBrk="0" hangingPunct="0">
              <a:spcBef>
                <a:spcPct val="20000"/>
              </a:spcBef>
            </a:pPr>
            <a:r>
              <a:rPr lang="pt-PT" sz="2400" dirty="0" smtClean="0"/>
              <a:t>Identificação das </a:t>
            </a:r>
            <a:r>
              <a:rPr lang="pt-PT" sz="2400" u="sng" dirty="0" smtClean="0"/>
              <a:t>melhores práticas,</a:t>
            </a:r>
            <a:r>
              <a:rPr lang="pt-PT" sz="2400" dirty="0" smtClean="0"/>
              <a:t> internas ou externas (dos concorrentes ou não-concorrentes), que estão a conduzir a um melhor desempenho. </a:t>
            </a:r>
          </a:p>
          <a:p>
            <a:pPr marL="342900" indent="-342900" algn="just" eaLnBrk="0" hangingPunct="0">
              <a:spcBef>
                <a:spcPct val="20000"/>
              </a:spcBef>
              <a:buFont typeface="Arial" charset="0"/>
              <a:buChar char="•"/>
            </a:pPr>
            <a:endParaRPr lang="pt-PT" sz="800" b="1" dirty="0" smtClean="0"/>
          </a:p>
          <a:p>
            <a:pPr algn="just" eaLnBrk="0" hangingPunct="0">
              <a:spcBef>
                <a:spcPct val="20000"/>
              </a:spcBef>
            </a:pPr>
            <a:r>
              <a:rPr lang="pt-PT" sz="2400" dirty="0" smtClean="0"/>
              <a:t>Quando utilizado como ferramenta de controlo, o </a:t>
            </a:r>
            <a:r>
              <a:rPr lang="pt-PT" sz="2400" i="1" dirty="0" smtClean="0"/>
              <a:t>benchmarking</a:t>
            </a:r>
            <a:r>
              <a:rPr lang="pt-PT" sz="2400" dirty="0" smtClean="0"/>
              <a:t> estabelece os standards de desempenho.</a:t>
            </a:r>
            <a:endParaRPr lang="pt-PT"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normAutofit fontScale="90000"/>
          </a:bodyPr>
          <a:lstStyle/>
          <a:p>
            <a:pPr algn="ctr"/>
            <a:r>
              <a:rPr lang="en-US" sz="3200" dirty="0" err="1" smtClean="0"/>
              <a:t>figura</a:t>
            </a:r>
            <a:r>
              <a:rPr lang="en-US" sz="3200" dirty="0" smtClean="0"/>
              <a:t> 18-11 </a:t>
            </a:r>
            <a:br>
              <a:rPr lang="en-US" sz="3200" dirty="0" smtClean="0"/>
            </a:br>
            <a:r>
              <a:rPr lang="en-US" sz="2700" b="1" dirty="0" err="1" smtClean="0"/>
              <a:t>Sugestões</a:t>
            </a:r>
            <a:r>
              <a:rPr lang="en-US" sz="2700" b="1" dirty="0"/>
              <a:t> </a:t>
            </a:r>
            <a:r>
              <a:rPr lang="en-US" sz="2700" b="1" dirty="0" smtClean="0"/>
              <a:t>para </a:t>
            </a:r>
            <a:r>
              <a:rPr lang="en-US" sz="2700" b="1" i="1" dirty="0" smtClean="0"/>
              <a:t>Benchmarking</a:t>
            </a:r>
            <a:r>
              <a:rPr lang="en-US" sz="2700" b="1" dirty="0" smtClean="0"/>
              <a:t> </a:t>
            </a:r>
            <a:r>
              <a:rPr lang="en-US" sz="2700" b="1" dirty="0" err="1" smtClean="0"/>
              <a:t>Interno</a:t>
            </a:r>
            <a:r>
              <a:rPr lang="en-US" sz="3200" dirty="0" smtClean="0"/>
              <a:t/>
            </a:r>
            <a:br>
              <a:rPr lang="en-US" sz="3200" dirty="0" smtClean="0"/>
            </a:br>
            <a:endParaRPr lang="en-US" sz="3200" dirty="0" smtClean="0">
              <a:latin typeface="Calibri" pitchFamily="34" charset="0"/>
            </a:endParaRPr>
          </a:p>
        </p:txBody>
      </p:sp>
      <p:sp>
        <p:nvSpPr>
          <p:cNvPr id="5" name="Content Placeholder 4"/>
          <p:cNvSpPr>
            <a:spLocks noGrp="1"/>
          </p:cNvSpPr>
          <p:nvPr>
            <p:ph idx="1"/>
          </p:nvPr>
        </p:nvSpPr>
        <p:spPr/>
        <p:txBody>
          <a:bodyPr/>
          <a:lstStyle/>
          <a:p>
            <a:endParaRPr lang="en-US"/>
          </a:p>
        </p:txBody>
      </p:sp>
      <p:pic>
        <p:nvPicPr>
          <p:cNvPr id="84994" name="Picture 2"/>
          <p:cNvPicPr>
            <a:picLocks noChangeAspect="1" noChangeArrowheads="1"/>
          </p:cNvPicPr>
          <p:nvPr/>
        </p:nvPicPr>
        <p:blipFill>
          <a:blip r:embed="rId3" cstate="print"/>
          <a:srcRect/>
          <a:stretch>
            <a:fillRect/>
          </a:stretch>
        </p:blipFill>
        <p:spPr bwMode="auto">
          <a:xfrm>
            <a:off x="0" y="1468820"/>
            <a:ext cx="9144000" cy="4854481"/>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8" name="TextBox 7"/>
          <p:cNvSpPr txBox="1"/>
          <p:nvPr/>
        </p:nvSpPr>
        <p:spPr>
          <a:xfrm>
            <a:off x="8229600" y="6477001"/>
            <a:ext cx="762000" cy="261610"/>
          </a:xfrm>
          <a:prstGeom prst="rect">
            <a:avLst/>
          </a:prstGeom>
          <a:noFill/>
        </p:spPr>
        <p:txBody>
          <a:bodyPr wrap="square" rtlCol="0">
            <a:spAutoFit/>
          </a:bodyPr>
          <a:lstStyle/>
          <a:p>
            <a:r>
              <a:rPr lang="en-US" sz="1100" dirty="0" smtClean="0"/>
              <a:t>18 </a:t>
            </a:r>
            <a:r>
              <a:rPr lang="en-US" sz="1100" i="1" dirty="0" smtClean="0"/>
              <a:t>- 2</a:t>
            </a:r>
            <a:r>
              <a:rPr lang="en-US" sz="1100" dirty="0" smtClean="0"/>
              <a:t>8</a:t>
            </a:r>
            <a:endParaRPr lang="en-US" sz="1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normAutofit/>
          </a:bodyPr>
          <a:lstStyle/>
          <a:p>
            <a:pPr algn="ctr"/>
            <a:r>
              <a:rPr lang="en-US" sz="3200" b="1" dirty="0" err="1" smtClean="0"/>
              <a:t>Tópicos</a:t>
            </a:r>
            <a:r>
              <a:rPr lang="en-US" sz="3200" b="1" dirty="0" smtClean="0"/>
              <a:t> </a:t>
            </a:r>
            <a:r>
              <a:rPr lang="en-US" sz="3200" b="1" dirty="0" err="1" smtClean="0"/>
              <a:t>atuais</a:t>
            </a:r>
            <a:r>
              <a:rPr lang="en-US" sz="3200" b="1" dirty="0" smtClean="0"/>
              <a:t> de </a:t>
            </a:r>
            <a:r>
              <a:rPr lang="en-US" sz="3200" b="1" dirty="0" err="1" smtClean="0"/>
              <a:t>controlo</a:t>
            </a:r>
            <a:endParaRPr lang="en-US" sz="3200" b="1" dirty="0" smtClean="0">
              <a:latin typeface="Calibri" pitchFamily="34" charset="0"/>
            </a:endParaRPr>
          </a:p>
        </p:txBody>
      </p:sp>
      <p:sp>
        <p:nvSpPr>
          <p:cNvPr id="5" name="Footer Placeholder 4"/>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7" name="TextBox 6"/>
          <p:cNvSpPr txBox="1"/>
          <p:nvPr/>
        </p:nvSpPr>
        <p:spPr>
          <a:xfrm>
            <a:off x="8229600" y="6488668"/>
            <a:ext cx="794331" cy="261610"/>
          </a:xfrm>
          <a:prstGeom prst="rect">
            <a:avLst/>
          </a:prstGeom>
          <a:noFill/>
        </p:spPr>
        <p:txBody>
          <a:bodyPr wrap="square" rtlCol="0">
            <a:spAutoFit/>
          </a:bodyPr>
          <a:lstStyle/>
          <a:p>
            <a:r>
              <a:rPr lang="en-US" sz="1100" dirty="0" smtClean="0"/>
              <a:t>18 - 29</a:t>
            </a:r>
            <a:endParaRPr lang="en-US" sz="1100" dirty="0"/>
          </a:p>
        </p:txBody>
      </p:sp>
      <p:sp>
        <p:nvSpPr>
          <p:cNvPr id="8"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algn="just" eaLnBrk="0" hangingPunct="0">
              <a:spcBef>
                <a:spcPct val="20000"/>
              </a:spcBef>
            </a:pPr>
            <a:r>
              <a:rPr lang="pt-PT" sz="2400" b="1" dirty="0" smtClean="0"/>
              <a:t>Diferenças culturais:</a:t>
            </a:r>
          </a:p>
          <a:p>
            <a:pPr marL="342900" indent="-342900" algn="just" eaLnBrk="0" hangingPunct="0">
              <a:spcBef>
                <a:spcPct val="20000"/>
              </a:spcBef>
              <a:buFont typeface="Arial" charset="0"/>
              <a:buChar char="•"/>
            </a:pPr>
            <a:endParaRPr lang="pt-PT" sz="2400" dirty="0" smtClean="0"/>
          </a:p>
          <a:p>
            <a:pPr marL="914400" lvl="1" indent="-457200" algn="just">
              <a:lnSpc>
                <a:spcPct val="80000"/>
              </a:lnSpc>
              <a:buFontTx/>
              <a:buChar char="-"/>
            </a:pPr>
            <a:r>
              <a:rPr lang="pt-PT" sz="2400" dirty="0" smtClean="0"/>
              <a:t>Os métodos de controlo variam de país para país.</a:t>
            </a:r>
          </a:p>
          <a:p>
            <a:pPr marL="914400" lvl="1" indent="-457200" algn="just">
              <a:lnSpc>
                <a:spcPct val="80000"/>
              </a:lnSpc>
              <a:buFontTx/>
              <a:buChar char="-"/>
            </a:pPr>
            <a:endParaRPr lang="pt-PT" sz="2400" dirty="0"/>
          </a:p>
          <a:p>
            <a:pPr marL="914400" lvl="1" indent="-457200" algn="just">
              <a:lnSpc>
                <a:spcPct val="80000"/>
              </a:lnSpc>
              <a:buFontTx/>
              <a:buChar char="-"/>
            </a:pPr>
            <a:endParaRPr lang="pt-PT" sz="800" dirty="0" smtClean="0"/>
          </a:p>
          <a:p>
            <a:pPr marL="914400" lvl="1" indent="-457200" algn="just">
              <a:lnSpc>
                <a:spcPct val="80000"/>
              </a:lnSpc>
              <a:buFontTx/>
              <a:buChar char="-"/>
            </a:pPr>
            <a:r>
              <a:rPr lang="pt-PT" sz="2400" dirty="0" smtClean="0"/>
              <a:t>Os gestores têm de considerar a tecnologia disponível em cada país.</a:t>
            </a:r>
          </a:p>
          <a:p>
            <a:pPr marL="914400" lvl="1" indent="-457200" algn="just">
              <a:lnSpc>
                <a:spcPct val="80000"/>
              </a:lnSpc>
              <a:buFontTx/>
              <a:buChar char="-"/>
            </a:pPr>
            <a:endParaRPr lang="pt-PT" sz="2400" dirty="0" smtClean="0"/>
          </a:p>
          <a:p>
            <a:pPr marL="914400" lvl="1" indent="-457200" algn="just">
              <a:lnSpc>
                <a:spcPct val="80000"/>
              </a:lnSpc>
              <a:buFontTx/>
              <a:buChar char="-"/>
            </a:pPr>
            <a:endParaRPr lang="pt-PT" sz="800" dirty="0" smtClean="0"/>
          </a:p>
          <a:p>
            <a:pPr marL="914400" lvl="1" indent="-457200" algn="just">
              <a:lnSpc>
                <a:spcPct val="80000"/>
              </a:lnSpc>
              <a:buFontTx/>
              <a:buChar char="-"/>
            </a:pPr>
            <a:endParaRPr lang="pt-PT" sz="800" dirty="0" smtClean="0"/>
          </a:p>
          <a:p>
            <a:pPr lvl="1" algn="just">
              <a:lnSpc>
                <a:spcPct val="80000"/>
              </a:lnSpc>
            </a:pPr>
            <a:r>
              <a:rPr lang="pt-PT" sz="2400" dirty="0" smtClean="0"/>
              <a:t>- Os gestores têm de respeitar as restrições 	legais de cada país.</a:t>
            </a:r>
          </a:p>
          <a:p>
            <a:pPr lvl="1" eaLnBrk="0" hangingPunct="0">
              <a:spcBef>
                <a:spcPct val="20000"/>
              </a:spcBef>
            </a:pP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algn="ctr"/>
            <a:r>
              <a:rPr lang="en-US" dirty="0" smtClean="0"/>
              <a:t>O que é o</a:t>
            </a:r>
            <a:r>
              <a:rPr lang="en-US" sz="3600" dirty="0" smtClean="0"/>
              <a:t> </a:t>
            </a:r>
            <a:r>
              <a:rPr lang="en-US" sz="3600" dirty="0" err="1" smtClean="0"/>
              <a:t>Controlo</a:t>
            </a:r>
            <a:r>
              <a:rPr lang="en-US" sz="3600" dirty="0" smtClean="0"/>
              <a: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7" name="TextBox 6"/>
          <p:cNvSpPr txBox="1"/>
          <p:nvPr/>
        </p:nvSpPr>
        <p:spPr>
          <a:xfrm>
            <a:off x="8458200" y="6477000"/>
            <a:ext cx="565731" cy="261610"/>
          </a:xfrm>
          <a:prstGeom prst="rect">
            <a:avLst/>
          </a:prstGeom>
          <a:noFill/>
        </p:spPr>
        <p:txBody>
          <a:bodyPr wrap="square" rtlCol="0">
            <a:spAutoFit/>
          </a:bodyPr>
          <a:lstStyle/>
          <a:p>
            <a:r>
              <a:rPr lang="en-US" sz="1100" dirty="0" smtClean="0"/>
              <a:t>18 - 3</a:t>
            </a:r>
            <a:endParaRPr lang="en-US" sz="1100" dirty="0"/>
          </a:p>
        </p:txBody>
      </p:sp>
      <p:sp>
        <p:nvSpPr>
          <p:cNvPr id="8"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algn="just" eaLnBrk="0" hangingPunct="0">
              <a:spcBef>
                <a:spcPct val="20000"/>
              </a:spcBef>
            </a:pPr>
            <a:r>
              <a:rPr lang="pt-PT" sz="2400" b="1" dirty="0" smtClean="0"/>
              <a:t>Controlo</a:t>
            </a:r>
          </a:p>
          <a:p>
            <a:pPr algn="just" eaLnBrk="0" hangingPunct="0">
              <a:spcBef>
                <a:spcPct val="20000"/>
              </a:spcBef>
            </a:pPr>
            <a:endParaRPr lang="pt-PT" sz="800" dirty="0" smtClean="0"/>
          </a:p>
          <a:p>
            <a:pPr algn="just" eaLnBrk="0" hangingPunct="0">
              <a:spcBef>
                <a:spcPct val="20000"/>
              </a:spcBef>
            </a:pPr>
            <a:r>
              <a:rPr lang="pt-PT" sz="2400" dirty="0" smtClean="0"/>
              <a:t>Processo de monitorar, comparar e corrigir o desempenho.</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u="sng" dirty="0" smtClean="0"/>
              <a:t>Finalidade do controlo</a:t>
            </a:r>
          </a:p>
          <a:p>
            <a:pPr marL="342900" indent="-342900" algn="just" eaLnBrk="0" hangingPunct="0">
              <a:spcBef>
                <a:spcPct val="20000"/>
              </a:spcBef>
              <a:buFont typeface="Arial" charset="0"/>
              <a:buChar char="•"/>
            </a:pPr>
            <a:endParaRPr lang="pt-PT" sz="800" u="sng" dirty="0" smtClean="0"/>
          </a:p>
          <a:p>
            <a:pPr lvl="1" algn="just" eaLnBrk="0" hangingPunct="0">
              <a:spcBef>
                <a:spcPct val="20000"/>
              </a:spcBef>
            </a:pPr>
            <a:r>
              <a:rPr lang="pt-PT" sz="2400" dirty="0"/>
              <a:t>A</a:t>
            </a:r>
            <a:r>
              <a:rPr lang="pt-PT" sz="2400" dirty="0" smtClean="0"/>
              <a:t>ssegurar que as atividades de trabalho são realizadas de modo a que os objetivos da organização sejam atingidos.</a:t>
            </a:r>
            <a:endParaRPr lang="pt-PT"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7" name="TextBox 6"/>
          <p:cNvSpPr txBox="1"/>
          <p:nvPr/>
        </p:nvSpPr>
        <p:spPr>
          <a:xfrm>
            <a:off x="8305800" y="6477000"/>
            <a:ext cx="762000" cy="261610"/>
          </a:xfrm>
          <a:prstGeom prst="rect">
            <a:avLst/>
          </a:prstGeom>
          <a:noFill/>
        </p:spPr>
        <p:txBody>
          <a:bodyPr wrap="square" rtlCol="0">
            <a:spAutoFit/>
          </a:bodyPr>
          <a:lstStyle/>
          <a:p>
            <a:r>
              <a:rPr lang="en-US" sz="1100" dirty="0" smtClean="0"/>
              <a:t>18 - 30</a:t>
            </a:r>
            <a:endParaRPr lang="en-US" sz="1100" dirty="0"/>
          </a:p>
        </p:txBody>
      </p:sp>
      <p:sp>
        <p:nvSpPr>
          <p:cNvPr id="8" name="Rectangle 2"/>
          <p:cNvSpPr>
            <a:spLocks noGrp="1" noChangeArrowheads="1"/>
          </p:cNvSpPr>
          <p:nvPr>
            <p:ph type="title"/>
          </p:nvPr>
        </p:nvSpPr>
        <p:spPr>
          <a:xfrm>
            <a:off x="533400" y="126135"/>
            <a:ext cx="8153400" cy="1143000"/>
          </a:xfrm>
        </p:spPr>
        <p:txBody>
          <a:bodyPr>
            <a:normAutofit/>
          </a:bodyPr>
          <a:lstStyle/>
          <a:p>
            <a:pPr algn="ctr"/>
            <a:r>
              <a:rPr lang="en-US" sz="3200" b="1" dirty="0" err="1" smtClean="0"/>
              <a:t>Tópicos</a:t>
            </a:r>
            <a:r>
              <a:rPr lang="en-US" sz="3200" b="1" dirty="0" smtClean="0"/>
              <a:t> </a:t>
            </a:r>
            <a:r>
              <a:rPr lang="en-US" sz="3200" b="1" dirty="0" err="1" smtClean="0"/>
              <a:t>atuais</a:t>
            </a:r>
            <a:r>
              <a:rPr lang="en-US" sz="3200" b="1" dirty="0" smtClean="0"/>
              <a:t> de control</a:t>
            </a:r>
            <a:r>
              <a:rPr lang="en-US" sz="3200" dirty="0" smtClean="0"/>
              <a:t> </a:t>
            </a:r>
            <a:r>
              <a:rPr lang="en-US" sz="2200" dirty="0" smtClean="0"/>
              <a:t>(Cont.)</a:t>
            </a:r>
            <a:endParaRPr lang="en-US" sz="2200" dirty="0" smtClean="0">
              <a:latin typeface="Calibri" pitchFamily="34" charset="0"/>
            </a:endParaRPr>
          </a:p>
        </p:txBody>
      </p:sp>
      <p:sp>
        <p:nvSpPr>
          <p:cNvPr id="10" name="Rectangle 3"/>
          <p:cNvSpPr txBox="1">
            <a:spLocks/>
          </p:cNvSpPr>
          <p:nvPr/>
        </p:nvSpPr>
        <p:spPr bwMode="auto">
          <a:xfrm>
            <a:off x="457200" y="15240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Privacidade </a:t>
            </a:r>
          </a:p>
          <a:p>
            <a:pPr marL="342900" indent="-342900" algn="just" eaLnBrk="0" hangingPunct="0">
              <a:spcBef>
                <a:spcPct val="20000"/>
              </a:spcBef>
              <a:buFont typeface="Arial" charset="0"/>
              <a:buChar char="•"/>
            </a:pPr>
            <a:endParaRPr lang="pt-PT" sz="800" b="1" dirty="0" smtClean="0"/>
          </a:p>
          <a:p>
            <a:pPr marL="742950" lvl="1" indent="-285750" algn="just" eaLnBrk="0" hangingPunct="0">
              <a:spcBef>
                <a:spcPct val="20000"/>
              </a:spcBef>
              <a:buFont typeface="Arial" charset="0"/>
              <a:buChar char="–"/>
            </a:pPr>
            <a:r>
              <a:rPr lang="pt-PT" sz="2400" dirty="0" smtClean="0"/>
              <a:t>Possibilidade dos gestores monitorarem as atividades dos empregados (sujeito a restrições legais):</a:t>
            </a:r>
          </a:p>
          <a:p>
            <a:pPr marL="742950" lvl="1" indent="-285750" algn="just" eaLnBrk="0" hangingPunct="0">
              <a:spcBef>
                <a:spcPct val="20000"/>
              </a:spcBef>
              <a:buFont typeface="Arial" charset="0"/>
              <a:buChar char="–"/>
            </a:pPr>
            <a:endParaRPr lang="pt-PT" sz="800" dirty="0" smtClean="0"/>
          </a:p>
          <a:p>
            <a:pPr marL="1143000" lvl="2" indent="-228600" algn="just" eaLnBrk="0" hangingPunct="0">
              <a:spcBef>
                <a:spcPct val="20000"/>
              </a:spcBef>
              <a:buFont typeface="Arial" charset="0"/>
              <a:buChar char="•"/>
            </a:pPr>
            <a:r>
              <a:rPr lang="pt-PT" sz="2000" dirty="0" smtClean="0"/>
              <a:t>Ler o e-mail pessoal</a:t>
            </a:r>
          </a:p>
          <a:p>
            <a:pPr marL="1143000" lvl="2" indent="-228600" algn="just" eaLnBrk="0" hangingPunct="0">
              <a:spcBef>
                <a:spcPct val="20000"/>
              </a:spcBef>
              <a:buFont typeface="Arial" charset="0"/>
              <a:buChar char="•"/>
            </a:pPr>
            <a:r>
              <a:rPr lang="pt-PT" sz="2000" dirty="0" smtClean="0"/>
              <a:t>Escutas telefónicas</a:t>
            </a:r>
          </a:p>
          <a:p>
            <a:pPr marL="1143000" lvl="2" indent="-228600" algn="just" eaLnBrk="0" hangingPunct="0">
              <a:spcBef>
                <a:spcPct val="20000"/>
              </a:spcBef>
              <a:buFont typeface="Arial" charset="0"/>
              <a:buChar char="•"/>
            </a:pPr>
            <a:r>
              <a:rPr lang="pt-PT" sz="2000" dirty="0" smtClean="0"/>
              <a:t>Monitorar o trabalho através do computador</a:t>
            </a:r>
          </a:p>
          <a:p>
            <a:pPr marL="1143000" lvl="2" indent="-228600" algn="just" eaLnBrk="0" hangingPunct="0">
              <a:spcBef>
                <a:spcPct val="20000"/>
              </a:spcBef>
              <a:buFont typeface="Arial" charset="0"/>
              <a:buChar char="•"/>
            </a:pPr>
            <a:r>
              <a:rPr lang="pt-PT" sz="2000" dirty="0" smtClean="0"/>
              <a:t>Guardar dados pessoais (ex.: greves)</a:t>
            </a:r>
          </a:p>
          <a:p>
            <a:pPr marL="1143000" lvl="2" indent="-228600" algn="just" eaLnBrk="0" hangingPunct="0">
              <a:spcBef>
                <a:spcPct val="20000"/>
              </a:spcBef>
              <a:buFont typeface="Arial" charset="0"/>
              <a:buChar char="•"/>
            </a:pPr>
            <a:r>
              <a:rPr lang="pt-PT" sz="2000" dirty="0" smtClean="0"/>
              <a:t>Câmaras de vigilância na casa de banho ou vestiário</a:t>
            </a:r>
          </a:p>
          <a:p>
            <a:pPr marL="1143000" lvl="2" indent="-228600" algn="just" eaLnBrk="0" hangingPunct="0">
              <a:spcBef>
                <a:spcPct val="20000"/>
              </a:spcBef>
              <a:buFont typeface="Arial" charset="0"/>
              <a:buChar char="•"/>
            </a:pPr>
            <a:r>
              <a:rPr lang="pt-PT" sz="2000" dirty="0" smtClean="0"/>
              <a:t>Sistema de localização de veículos da companhia </a:t>
            </a:r>
            <a:endParaRPr lang="pt-PT"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7" name="TextBox 6"/>
          <p:cNvSpPr txBox="1"/>
          <p:nvPr/>
        </p:nvSpPr>
        <p:spPr>
          <a:xfrm>
            <a:off x="8305800" y="6477000"/>
            <a:ext cx="1022931" cy="261610"/>
          </a:xfrm>
          <a:prstGeom prst="rect">
            <a:avLst/>
          </a:prstGeom>
          <a:noFill/>
        </p:spPr>
        <p:txBody>
          <a:bodyPr wrap="square" rtlCol="0">
            <a:spAutoFit/>
          </a:bodyPr>
          <a:lstStyle/>
          <a:p>
            <a:r>
              <a:rPr lang="en-US" sz="1100" dirty="0" smtClean="0"/>
              <a:t>18 - 31</a:t>
            </a:r>
            <a:endParaRPr lang="en-US" sz="1100" dirty="0"/>
          </a:p>
        </p:txBody>
      </p:sp>
      <p:sp>
        <p:nvSpPr>
          <p:cNvPr id="8" name="Rectangle 2"/>
          <p:cNvSpPr>
            <a:spLocks noGrp="1" noChangeArrowheads="1"/>
          </p:cNvSpPr>
          <p:nvPr>
            <p:ph type="title"/>
          </p:nvPr>
        </p:nvSpPr>
        <p:spPr>
          <a:xfrm>
            <a:off x="685800" y="126135"/>
            <a:ext cx="7772400" cy="1143000"/>
          </a:xfrm>
        </p:spPr>
        <p:txBody>
          <a:bodyPr>
            <a:normAutofit/>
          </a:bodyPr>
          <a:lstStyle/>
          <a:p>
            <a:pPr algn="ctr"/>
            <a:r>
              <a:rPr lang="en-US" sz="3200" b="1" dirty="0" err="1" smtClean="0"/>
              <a:t>Tópicos</a:t>
            </a:r>
            <a:r>
              <a:rPr lang="en-US" sz="3200" b="1" dirty="0" smtClean="0"/>
              <a:t> </a:t>
            </a:r>
            <a:r>
              <a:rPr lang="en-US" sz="3200" b="1" dirty="0" err="1" smtClean="0"/>
              <a:t>atuais</a:t>
            </a:r>
            <a:r>
              <a:rPr lang="en-US" sz="3200" b="1" dirty="0" smtClean="0"/>
              <a:t> de control </a:t>
            </a:r>
            <a:r>
              <a:rPr lang="en-US" sz="2200" dirty="0" smtClean="0"/>
              <a:t>(Cont.)</a:t>
            </a:r>
            <a:endParaRPr lang="en-US" sz="2200" dirty="0" smtClean="0">
              <a:latin typeface="Calibri" pitchFamily="34" charset="0"/>
            </a:endParaRPr>
          </a:p>
        </p:txBody>
      </p:sp>
      <p:sp>
        <p:nvSpPr>
          <p:cNvPr id="10"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latin typeface="+mn-lt"/>
              </a:rPr>
              <a:t>Furto – </a:t>
            </a:r>
            <a:r>
              <a:rPr lang="pt-PT" sz="2400" dirty="0" smtClean="0">
                <a:latin typeface="+mn-lt"/>
              </a:rPr>
              <a:t>apropriação indevida de material da empresa para uso pessoal.</a:t>
            </a:r>
          </a:p>
          <a:p>
            <a:pPr marL="342900" indent="-342900" algn="just" eaLnBrk="0" hangingPunct="0">
              <a:spcBef>
                <a:spcPct val="20000"/>
              </a:spcBef>
              <a:buFont typeface="Arial" charset="0"/>
              <a:buChar char="•"/>
            </a:pPr>
            <a:endParaRPr lang="pt-PT" sz="800" dirty="0" smtClean="0">
              <a:latin typeface="+mn-lt"/>
            </a:endParaRPr>
          </a:p>
          <a:p>
            <a:pPr marL="342900" lvl="1" indent="-342900" algn="just" eaLnBrk="0" hangingPunct="0">
              <a:spcBef>
                <a:spcPct val="20000"/>
              </a:spcBef>
              <a:buFont typeface="Arial" charset="0"/>
              <a:buChar char="•"/>
            </a:pPr>
            <a:r>
              <a:rPr lang="pt-PT" sz="2400" b="1" dirty="0" smtClean="0">
                <a:latin typeface="+mn-lt"/>
              </a:rPr>
              <a:t>Violência</a:t>
            </a:r>
            <a:r>
              <a:rPr lang="pt-PT" sz="2400" dirty="0" smtClean="0">
                <a:latin typeface="+mn-lt"/>
              </a:rPr>
              <a:t> – A raiva ou frustração podem levar à violência, com consequências importantes sobre o clima organizacional e o desempenho. A estatísticas mostram que, todos os anos, mais de 2 milhões de Americanos são vítimas de violência no local de trabalho.</a:t>
            </a:r>
            <a:endParaRPr lang="pt-PT" sz="2400"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normAutofit/>
          </a:bodyPr>
          <a:lstStyle/>
          <a:p>
            <a:pPr algn="ctr"/>
            <a:r>
              <a:rPr lang="en-US" dirty="0" err="1" smtClean="0"/>
              <a:t>figura</a:t>
            </a:r>
            <a:r>
              <a:rPr lang="en-US" dirty="0" smtClean="0"/>
              <a:t> 18-12</a:t>
            </a:r>
            <a:br>
              <a:rPr lang="en-US" dirty="0" smtClean="0"/>
            </a:br>
            <a:r>
              <a:rPr lang="en-US" sz="3100" b="1" dirty="0" err="1" smtClean="0"/>
              <a:t>controlo</a:t>
            </a:r>
            <a:r>
              <a:rPr lang="en-US" sz="3100" b="1" dirty="0" smtClean="0"/>
              <a:t> do </a:t>
            </a:r>
            <a:r>
              <a:rPr lang="en-US" sz="3100" b="1" dirty="0" err="1" smtClean="0"/>
              <a:t>furto</a:t>
            </a:r>
            <a:endParaRPr lang="en-US" sz="3100" b="1" dirty="0"/>
          </a:p>
        </p:txBody>
      </p:sp>
      <p:sp>
        <p:nvSpPr>
          <p:cNvPr id="4" name="Footer Placeholder 3"/>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6" name="TextBox 5"/>
          <p:cNvSpPr txBox="1"/>
          <p:nvPr/>
        </p:nvSpPr>
        <p:spPr>
          <a:xfrm>
            <a:off x="8229600" y="6488668"/>
            <a:ext cx="718131" cy="261610"/>
          </a:xfrm>
          <a:prstGeom prst="rect">
            <a:avLst/>
          </a:prstGeom>
          <a:noFill/>
        </p:spPr>
        <p:txBody>
          <a:bodyPr wrap="square" rtlCol="0">
            <a:spAutoFit/>
          </a:bodyPr>
          <a:lstStyle/>
          <a:p>
            <a:r>
              <a:rPr lang="en-US" sz="1100" dirty="0" smtClean="0"/>
              <a:t>18 - 32</a:t>
            </a:r>
            <a:endParaRPr lang="en-US" sz="1100" dirty="0"/>
          </a:p>
        </p:txBody>
      </p:sp>
      <p:pic>
        <p:nvPicPr>
          <p:cNvPr id="5" name="Picture 4"/>
          <p:cNvPicPr>
            <a:picLocks noChangeAspect="1"/>
          </p:cNvPicPr>
          <p:nvPr/>
        </p:nvPicPr>
        <p:blipFill>
          <a:blip r:embed="rId2"/>
          <a:stretch>
            <a:fillRect/>
          </a:stretch>
        </p:blipFill>
        <p:spPr>
          <a:xfrm>
            <a:off x="0" y="1644688"/>
            <a:ext cx="9144000" cy="48439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rmAutofit/>
          </a:bodyPr>
          <a:lstStyle/>
          <a:p>
            <a:pPr algn="ctr"/>
            <a:r>
              <a:rPr lang="en-US" dirty="0" err="1" smtClean="0"/>
              <a:t>figura</a:t>
            </a:r>
            <a:r>
              <a:rPr lang="en-US" sz="3600" dirty="0" smtClean="0"/>
              <a:t> 18-13</a:t>
            </a:r>
            <a:br>
              <a:rPr lang="en-US" sz="3600" dirty="0" smtClean="0"/>
            </a:br>
            <a:r>
              <a:rPr lang="en-US" sz="2800" b="1" dirty="0" err="1" smtClean="0"/>
              <a:t>Controlo</a:t>
            </a:r>
            <a:r>
              <a:rPr lang="en-US" sz="2800" b="1" dirty="0" smtClean="0"/>
              <a:t> da </a:t>
            </a:r>
            <a:r>
              <a:rPr lang="en-US" sz="2800" b="1" dirty="0" err="1" smtClean="0"/>
              <a:t>Violência</a:t>
            </a:r>
            <a:endParaRPr lang="en-US" sz="2800" b="1" dirty="0" smtClean="0">
              <a:latin typeface="Calibri" pitchFamily="34" charset="0"/>
            </a:endParaRPr>
          </a:p>
        </p:txBody>
      </p:sp>
      <p:pic>
        <p:nvPicPr>
          <p:cNvPr id="93187" name="Picture 2"/>
          <p:cNvPicPr>
            <a:picLocks noChangeAspect="1" noChangeArrowheads="1"/>
          </p:cNvPicPr>
          <p:nvPr/>
        </p:nvPicPr>
        <p:blipFill>
          <a:blip r:embed="rId3" cstate="print"/>
          <a:srcRect/>
          <a:stretch>
            <a:fillRect/>
          </a:stretch>
        </p:blipFill>
        <p:spPr bwMode="auto">
          <a:xfrm>
            <a:off x="2390" y="1924717"/>
            <a:ext cx="9141609" cy="4428309"/>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4114800" cy="365125"/>
          </a:xfrm>
        </p:spPr>
        <p:txBody>
          <a:bodyPr/>
          <a:lstStyle/>
          <a:p>
            <a:r>
              <a:rPr lang="en-US" dirty="0" smtClean="0"/>
              <a:t>Copyright © 2016 Pearson Education, Inc.</a:t>
            </a:r>
            <a:endParaRPr lang="en-US" dirty="0"/>
          </a:p>
        </p:txBody>
      </p:sp>
      <p:sp>
        <p:nvSpPr>
          <p:cNvPr id="8" name="TextBox 7"/>
          <p:cNvSpPr txBox="1"/>
          <p:nvPr/>
        </p:nvSpPr>
        <p:spPr>
          <a:xfrm>
            <a:off x="8229600" y="6488668"/>
            <a:ext cx="762000" cy="261610"/>
          </a:xfrm>
          <a:prstGeom prst="rect">
            <a:avLst/>
          </a:prstGeom>
          <a:noFill/>
        </p:spPr>
        <p:txBody>
          <a:bodyPr wrap="square" rtlCol="0">
            <a:spAutoFit/>
          </a:bodyPr>
          <a:lstStyle/>
          <a:p>
            <a:r>
              <a:rPr lang="en-US" sz="1100" dirty="0" smtClean="0"/>
              <a:t>18 - 33</a:t>
            </a:r>
            <a:endParaRPr lang="en-US" sz="11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print"/>
          <a:srcRect/>
          <a:stretch>
            <a:fillRect/>
          </a:stretch>
        </p:blipFill>
        <p:spPr bwMode="auto">
          <a:xfrm>
            <a:off x="381000" y="1518744"/>
            <a:ext cx="8740198" cy="542925"/>
          </a:xfrm>
          <a:prstGeom prst="rect">
            <a:avLst/>
          </a:prstGeom>
          <a:noFill/>
          <a:ln w="9525">
            <a:noFill/>
            <a:miter lim="800000"/>
            <a:headEnd/>
            <a:tailEnd/>
          </a:ln>
        </p:spPr>
      </p:pic>
      <p:pic>
        <p:nvPicPr>
          <p:cNvPr id="95235" name="Picture 3"/>
          <p:cNvPicPr>
            <a:picLocks noChangeAspect="1" noChangeArrowheads="1"/>
          </p:cNvPicPr>
          <p:nvPr/>
        </p:nvPicPr>
        <p:blipFill>
          <a:blip r:embed="rId4" cstate="print"/>
          <a:srcRect/>
          <a:stretch>
            <a:fillRect/>
          </a:stretch>
        </p:blipFill>
        <p:spPr bwMode="auto">
          <a:xfrm>
            <a:off x="1" y="2133600"/>
            <a:ext cx="9089666" cy="4114800"/>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8" name="TextBox 7"/>
          <p:cNvSpPr txBox="1"/>
          <p:nvPr/>
        </p:nvSpPr>
        <p:spPr>
          <a:xfrm>
            <a:off x="8305800" y="6488668"/>
            <a:ext cx="838200" cy="261610"/>
          </a:xfrm>
          <a:prstGeom prst="rect">
            <a:avLst/>
          </a:prstGeom>
          <a:noFill/>
        </p:spPr>
        <p:txBody>
          <a:bodyPr wrap="square" rtlCol="0">
            <a:spAutoFit/>
          </a:bodyPr>
          <a:lstStyle/>
          <a:p>
            <a:r>
              <a:rPr lang="en-US" sz="1100" dirty="0" smtClean="0"/>
              <a:t>18 - 34</a:t>
            </a:r>
            <a:endParaRPr lang="en-US" sz="1100" dirty="0"/>
          </a:p>
        </p:txBody>
      </p:sp>
      <p:sp>
        <p:nvSpPr>
          <p:cNvPr id="9" name="Rectangle 2"/>
          <p:cNvSpPr>
            <a:spLocks noGrp="1" noChangeArrowheads="1"/>
          </p:cNvSpPr>
          <p:nvPr>
            <p:ph type="title"/>
          </p:nvPr>
        </p:nvSpPr>
        <p:spPr>
          <a:xfrm>
            <a:off x="685800" y="274638"/>
            <a:ext cx="7772400" cy="1143000"/>
          </a:xfrm>
        </p:spPr>
        <p:txBody>
          <a:bodyPr>
            <a:normAutofit/>
          </a:bodyPr>
          <a:lstStyle/>
          <a:p>
            <a:pPr algn="ctr"/>
            <a:r>
              <a:rPr lang="en-US" dirty="0" err="1" smtClean="0"/>
              <a:t>figura</a:t>
            </a:r>
            <a:r>
              <a:rPr lang="en-US" sz="3600" dirty="0" smtClean="0"/>
              <a:t> 18-13</a:t>
            </a:r>
            <a:br>
              <a:rPr lang="en-US" sz="3600" dirty="0" smtClean="0"/>
            </a:br>
            <a:r>
              <a:rPr lang="en-US" sz="2800" b="1" dirty="0" err="1" smtClean="0"/>
              <a:t>Controlo</a:t>
            </a:r>
            <a:r>
              <a:rPr lang="en-US" sz="2800" b="1" dirty="0" smtClean="0"/>
              <a:t> da </a:t>
            </a:r>
            <a:r>
              <a:rPr lang="en-US" sz="2800" b="1" dirty="0" err="1" smtClean="0"/>
              <a:t>Violência</a:t>
            </a:r>
            <a:endParaRPr lang="en-US" sz="2800" b="1" dirty="0" smtClean="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8" name="TextBox 7"/>
          <p:cNvSpPr txBox="1"/>
          <p:nvPr/>
        </p:nvSpPr>
        <p:spPr>
          <a:xfrm>
            <a:off x="8305800" y="6477000"/>
            <a:ext cx="685800" cy="261610"/>
          </a:xfrm>
          <a:prstGeom prst="rect">
            <a:avLst/>
          </a:prstGeom>
          <a:noFill/>
        </p:spPr>
        <p:txBody>
          <a:bodyPr wrap="square" rtlCol="0">
            <a:spAutoFit/>
          </a:bodyPr>
          <a:lstStyle/>
          <a:p>
            <a:r>
              <a:rPr lang="en-US" sz="1100" dirty="0" smtClean="0"/>
              <a:t>18 - 35</a:t>
            </a:r>
            <a:endParaRPr lang="en-US" sz="1100" dirty="0"/>
          </a:p>
        </p:txBody>
      </p:sp>
      <p:sp>
        <p:nvSpPr>
          <p:cNvPr id="9" name="Rectangle 2"/>
          <p:cNvSpPr>
            <a:spLocks noGrp="1" noChangeArrowheads="1"/>
          </p:cNvSpPr>
          <p:nvPr>
            <p:ph type="title"/>
          </p:nvPr>
        </p:nvSpPr>
        <p:spPr>
          <a:xfrm>
            <a:off x="685800" y="126135"/>
            <a:ext cx="7772400" cy="1143000"/>
          </a:xfrm>
        </p:spPr>
        <p:txBody>
          <a:bodyPr>
            <a:normAutofit/>
          </a:bodyPr>
          <a:lstStyle/>
          <a:p>
            <a:pPr algn="ctr"/>
            <a:r>
              <a:rPr lang="en-US" sz="2800" b="1" dirty="0" err="1" smtClean="0"/>
              <a:t>Tópicos</a:t>
            </a:r>
            <a:r>
              <a:rPr lang="en-US" sz="2800" b="1" dirty="0" smtClean="0"/>
              <a:t> </a:t>
            </a:r>
            <a:r>
              <a:rPr lang="en-US" sz="2800" b="1" dirty="0" err="1" smtClean="0"/>
              <a:t>atuais</a:t>
            </a:r>
            <a:r>
              <a:rPr lang="en-US" sz="2800" b="1" dirty="0" smtClean="0"/>
              <a:t> de control </a:t>
            </a:r>
            <a:r>
              <a:rPr lang="en-US" sz="2000" dirty="0" smtClean="0"/>
              <a:t>(Cont.)</a:t>
            </a:r>
            <a:endParaRPr lang="en-US" sz="2000" dirty="0" smtClean="0">
              <a:latin typeface="Calibri" pitchFamily="34" charset="0"/>
            </a:endParaRPr>
          </a:p>
        </p:txBody>
      </p:sp>
      <p:sp>
        <p:nvSpPr>
          <p:cNvPr id="10" name="Rectangle 3"/>
          <p:cNvSpPr txBox="1">
            <a:spLocks/>
          </p:cNvSpPr>
          <p:nvPr/>
        </p:nvSpPr>
        <p:spPr bwMode="auto">
          <a:xfrm>
            <a:off x="457200" y="1905000"/>
            <a:ext cx="7772400" cy="4221163"/>
          </a:xfrm>
          <a:prstGeom prst="rect">
            <a:avLst/>
          </a:prstGeom>
          <a:noFill/>
          <a:ln w="9525">
            <a:noFill/>
            <a:miter lim="800000"/>
            <a:headEnd/>
            <a:tailEnd/>
          </a:ln>
        </p:spPr>
        <p:txBody>
          <a:bodyPr/>
          <a:lstStyle/>
          <a:p>
            <a:pPr eaLnBrk="0" hangingPunct="0">
              <a:spcBef>
                <a:spcPct val="20000"/>
              </a:spcBef>
            </a:pPr>
            <a:r>
              <a:rPr lang="pt-PT" sz="2400" b="1" dirty="0" smtClean="0"/>
              <a:t>Controlo das interações com os clientes</a:t>
            </a:r>
          </a:p>
          <a:p>
            <a:pPr eaLnBrk="0" hangingPunct="0">
              <a:spcBef>
                <a:spcPct val="20000"/>
              </a:spcBef>
            </a:pPr>
            <a:endParaRPr lang="pt-PT" sz="800" dirty="0" smtClean="0"/>
          </a:p>
          <a:p>
            <a:pPr marL="361950" lvl="1" indent="-361950" eaLnBrk="0" hangingPunct="0">
              <a:spcBef>
                <a:spcPct val="20000"/>
              </a:spcBef>
              <a:buFont typeface="Arial" charset="0"/>
              <a:buChar char="–"/>
            </a:pPr>
            <a:r>
              <a:rPr lang="pt-PT" sz="2400" b="1" i="1" dirty="0" err="1" smtClean="0"/>
              <a:t>Service</a:t>
            </a:r>
            <a:r>
              <a:rPr lang="pt-PT" sz="2400" b="1" i="1" dirty="0" smtClean="0"/>
              <a:t> </a:t>
            </a:r>
            <a:r>
              <a:rPr lang="pt-PT" sz="2400" b="1" i="1" dirty="0" err="1" smtClean="0"/>
              <a:t>profit</a:t>
            </a:r>
            <a:r>
              <a:rPr lang="pt-PT" sz="2400" b="1" i="1" dirty="0" smtClean="0"/>
              <a:t> </a:t>
            </a:r>
            <a:r>
              <a:rPr lang="pt-PT" sz="2400" b="1" i="1" dirty="0" err="1" smtClean="0"/>
              <a:t>chain</a:t>
            </a:r>
            <a:r>
              <a:rPr lang="pt-PT" sz="2400" b="1" i="1" dirty="0" smtClean="0"/>
              <a:t> </a:t>
            </a:r>
            <a:endParaRPr lang="pt-PT" sz="2400" b="1" dirty="0"/>
          </a:p>
          <a:p>
            <a:pPr marL="0" lvl="1" eaLnBrk="0" hangingPunct="0">
              <a:spcBef>
                <a:spcPct val="20000"/>
              </a:spcBef>
            </a:pPr>
            <a:endParaRPr lang="pt-PT" sz="800" b="1" dirty="0" smtClean="0"/>
          </a:p>
          <a:p>
            <a:pPr marL="361950" lvl="1" eaLnBrk="0" hangingPunct="0">
              <a:spcBef>
                <a:spcPct val="20000"/>
              </a:spcBef>
            </a:pPr>
            <a:r>
              <a:rPr lang="pt-PT" sz="2400" dirty="0" smtClean="0"/>
              <a:t>Processo que liga os empregados aos clientes e estes ao desempenho organizacional.</a:t>
            </a:r>
            <a:endParaRPr lang="pt-PT"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7" name="TextBox 6"/>
          <p:cNvSpPr txBox="1"/>
          <p:nvPr/>
        </p:nvSpPr>
        <p:spPr>
          <a:xfrm>
            <a:off x="8305800" y="6535579"/>
            <a:ext cx="685800" cy="261610"/>
          </a:xfrm>
          <a:prstGeom prst="rect">
            <a:avLst/>
          </a:prstGeom>
          <a:noFill/>
        </p:spPr>
        <p:txBody>
          <a:bodyPr wrap="square" rtlCol="0">
            <a:spAutoFit/>
          </a:bodyPr>
          <a:lstStyle/>
          <a:p>
            <a:r>
              <a:rPr lang="en-US" sz="1100" dirty="0" smtClean="0"/>
              <a:t>18 - 36</a:t>
            </a:r>
            <a:endParaRPr lang="en-US" sz="1100" dirty="0"/>
          </a:p>
        </p:txBody>
      </p:sp>
      <p:sp>
        <p:nvSpPr>
          <p:cNvPr id="8" name="Rectangle 2"/>
          <p:cNvSpPr>
            <a:spLocks noGrp="1" noChangeArrowheads="1"/>
          </p:cNvSpPr>
          <p:nvPr>
            <p:ph type="title"/>
          </p:nvPr>
        </p:nvSpPr>
        <p:spPr>
          <a:xfrm>
            <a:off x="685800" y="126135"/>
            <a:ext cx="7772400" cy="1143000"/>
          </a:xfrm>
        </p:spPr>
        <p:txBody>
          <a:bodyPr>
            <a:normAutofit/>
          </a:bodyPr>
          <a:lstStyle/>
          <a:p>
            <a:pPr algn="ctr"/>
            <a:r>
              <a:rPr lang="en-US" sz="3100" b="1" dirty="0" err="1" smtClean="0"/>
              <a:t>Tópicos</a:t>
            </a:r>
            <a:r>
              <a:rPr lang="en-US" sz="3100" b="1" dirty="0" smtClean="0"/>
              <a:t> </a:t>
            </a:r>
            <a:r>
              <a:rPr lang="en-US" sz="3100" b="1" dirty="0" err="1" smtClean="0"/>
              <a:t>atuais</a:t>
            </a:r>
            <a:r>
              <a:rPr lang="en-US" sz="3100" b="1" dirty="0" smtClean="0"/>
              <a:t> de control </a:t>
            </a:r>
            <a:r>
              <a:rPr lang="en-US" sz="2000" dirty="0" smtClean="0"/>
              <a:t>(Cont.)</a:t>
            </a:r>
            <a:endParaRPr lang="en-US" sz="2000" dirty="0" smtClean="0">
              <a:latin typeface="Calibri" pitchFamily="34" charset="0"/>
            </a:endParaRPr>
          </a:p>
        </p:txBody>
      </p:sp>
      <p:sp>
        <p:nvSpPr>
          <p:cNvPr id="11" name="Rectangle 3"/>
          <p:cNvSpPr txBox="1">
            <a:spLocks/>
          </p:cNvSpPr>
          <p:nvPr/>
        </p:nvSpPr>
        <p:spPr bwMode="auto">
          <a:xfrm>
            <a:off x="609600" y="2057400"/>
            <a:ext cx="7924800" cy="4068763"/>
          </a:xfrm>
          <a:prstGeom prst="rect">
            <a:avLst/>
          </a:prstGeom>
          <a:noFill/>
          <a:ln w="9525">
            <a:noFill/>
            <a:miter lim="800000"/>
            <a:headEnd/>
            <a:tailEnd/>
          </a:ln>
        </p:spPr>
        <p:txBody>
          <a:bodyPr/>
          <a:lstStyle/>
          <a:p>
            <a:pPr marL="0" lvl="1" algn="just" eaLnBrk="0" hangingPunct="0">
              <a:spcBef>
                <a:spcPct val="20000"/>
              </a:spcBef>
            </a:pPr>
            <a:r>
              <a:rPr lang="pt-PT" sz="2400" b="1" i="1" dirty="0" err="1" smtClean="0"/>
              <a:t>Corporate</a:t>
            </a:r>
            <a:r>
              <a:rPr lang="pt-PT" sz="2400" b="1" i="1" dirty="0" smtClean="0"/>
              <a:t> </a:t>
            </a:r>
            <a:r>
              <a:rPr lang="pt-PT" sz="2400" b="1" i="1" dirty="0" err="1" smtClean="0"/>
              <a:t>governance</a:t>
            </a:r>
            <a:r>
              <a:rPr lang="pt-PT" sz="2400" b="1" i="1" dirty="0" smtClean="0"/>
              <a:t> </a:t>
            </a:r>
            <a:endParaRPr lang="pt-PT" sz="2400" b="1" dirty="0"/>
          </a:p>
          <a:p>
            <a:pPr marL="342900" lvl="1" indent="-342900" algn="just" eaLnBrk="0" hangingPunct="0">
              <a:spcBef>
                <a:spcPct val="20000"/>
              </a:spcBef>
              <a:buFont typeface="Arial" charset="0"/>
              <a:buChar char="•"/>
            </a:pPr>
            <a:endParaRPr lang="pt-PT" sz="800" b="1" dirty="0" smtClean="0"/>
          </a:p>
          <a:p>
            <a:pPr marL="0" lvl="1" algn="just" eaLnBrk="0" hangingPunct="0">
              <a:spcBef>
                <a:spcPct val="20000"/>
              </a:spcBef>
            </a:pPr>
            <a:r>
              <a:rPr lang="pt-PT" sz="2400" dirty="0" smtClean="0"/>
              <a:t>Sistema utilizado para governar uma organização de modo a que os interesses dos seus proprietários sejam protegidos. </a:t>
            </a:r>
          </a:p>
          <a:p>
            <a:pPr marL="0" lvl="1" algn="just" eaLnBrk="0" hangingPunct="0">
              <a:spcBef>
                <a:spcPct val="20000"/>
              </a:spcBef>
            </a:pPr>
            <a:endParaRPr lang="pt-PT" sz="800" dirty="0"/>
          </a:p>
          <a:p>
            <a:pPr marL="536575" lvl="1" indent="-536575" algn="just" eaLnBrk="0" hangingPunct="0">
              <a:spcBef>
                <a:spcPct val="20000"/>
              </a:spcBef>
            </a:pPr>
            <a:r>
              <a:rPr lang="pt-PT" sz="2400" dirty="0" smtClean="0"/>
              <a:t>Ex: Os gestores de topo são obrigados a certificar os resultados financeiros.</a:t>
            </a:r>
            <a:endParaRPr lang="pt-PT"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18 - 44</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a:bodyPr>
          <a:lstStyle/>
          <a:p>
            <a:pPr algn="ctr"/>
            <a:r>
              <a:rPr lang="en-US" dirty="0" err="1" smtClean="0">
                <a:latin typeface="Calibri" pitchFamily="34" charset="0"/>
              </a:rPr>
              <a:t>Importância</a:t>
            </a:r>
            <a:r>
              <a:rPr lang="en-US" dirty="0" smtClean="0">
                <a:latin typeface="Calibri" pitchFamily="34" charset="0"/>
              </a:rPr>
              <a:t> do</a:t>
            </a:r>
            <a:r>
              <a:rPr lang="en-US" sz="3600" dirty="0" smtClean="0">
                <a:latin typeface="Calibri" pitchFamily="34" charset="0"/>
              </a:rPr>
              <a:t> </a:t>
            </a:r>
            <a:r>
              <a:rPr lang="en-US" sz="3600" dirty="0" err="1" smtClean="0">
                <a:latin typeface="Calibri" pitchFamily="34" charset="0"/>
              </a:rPr>
              <a:t>Controlo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7" name="TextBox 6"/>
          <p:cNvSpPr txBox="1"/>
          <p:nvPr/>
        </p:nvSpPr>
        <p:spPr>
          <a:xfrm>
            <a:off x="8382000" y="6586379"/>
            <a:ext cx="762000" cy="261610"/>
          </a:xfrm>
          <a:prstGeom prst="rect">
            <a:avLst/>
          </a:prstGeom>
          <a:noFill/>
        </p:spPr>
        <p:txBody>
          <a:bodyPr wrap="square" rtlCol="0">
            <a:spAutoFit/>
          </a:bodyPr>
          <a:lstStyle/>
          <a:p>
            <a:r>
              <a:rPr lang="en-US" sz="1100" dirty="0" smtClean="0"/>
              <a:t>18 - 4</a:t>
            </a:r>
            <a:endParaRPr lang="en-US" sz="1100" dirty="0"/>
          </a:p>
        </p:txBody>
      </p:sp>
      <p:sp>
        <p:nvSpPr>
          <p:cNvPr id="8" name="Rectangle 3"/>
          <p:cNvSpPr txBox="1">
            <a:spLocks/>
          </p:cNvSpPr>
          <p:nvPr/>
        </p:nvSpPr>
        <p:spPr bwMode="auto">
          <a:xfrm>
            <a:off x="457200" y="1905000"/>
            <a:ext cx="8229600" cy="4038601"/>
          </a:xfrm>
          <a:prstGeom prst="rect">
            <a:avLst/>
          </a:prstGeom>
          <a:noFill/>
          <a:ln w="9525">
            <a:noFill/>
            <a:miter lim="800000"/>
            <a:headEnd/>
            <a:tailEnd/>
          </a:ln>
        </p:spPr>
        <p:txBody>
          <a:bodyPr/>
          <a:lstStyle/>
          <a:p>
            <a:pPr algn="just" eaLnBrk="0" hangingPunct="0">
              <a:spcBef>
                <a:spcPct val="20000"/>
              </a:spcBef>
            </a:pPr>
            <a:r>
              <a:rPr lang="pt-PT" sz="2400" dirty="0" smtClean="0"/>
              <a:t>O controlo é o último elo de ligação nas funções de gestão e a sua importância é evidente nas seguintes áreas:</a:t>
            </a:r>
          </a:p>
          <a:p>
            <a:pPr algn="just" eaLnBrk="0" hangingPunct="0">
              <a:spcBef>
                <a:spcPct val="20000"/>
              </a:spcBef>
            </a:pPr>
            <a:endParaRPr lang="pt-PT" sz="800" dirty="0" smtClean="0"/>
          </a:p>
          <a:p>
            <a:pPr marL="742950" lvl="1" indent="-285750" algn="just" eaLnBrk="0" hangingPunct="0">
              <a:spcBef>
                <a:spcPct val="20000"/>
              </a:spcBef>
              <a:buFont typeface="Arial" charset="0"/>
              <a:buChar char="–"/>
            </a:pPr>
            <a:r>
              <a:rPr lang="pt-PT" sz="2000" u="sng" dirty="0" smtClean="0"/>
              <a:t>Planeamento</a:t>
            </a:r>
            <a:r>
              <a:rPr lang="pt-PT" sz="2000" dirty="0" smtClean="0"/>
              <a:t> – o controlo permite aos gestores verificarem se os objetivos e planos estão a ser cumpridos e quais as ações a tomar no futuro.</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000" i="1" u="sng" dirty="0" err="1" smtClean="0"/>
              <a:t>Empowerment</a:t>
            </a:r>
            <a:r>
              <a:rPr lang="pt-PT" sz="2000" dirty="0" smtClean="0"/>
              <a:t> – os sistemas de controlo fornecem informação e </a:t>
            </a:r>
            <a:r>
              <a:rPr lang="pt-PT" sz="2000" i="1" dirty="0" smtClean="0"/>
              <a:t>feedback</a:t>
            </a:r>
            <a:r>
              <a:rPr lang="pt-PT" sz="2000" dirty="0" smtClean="0"/>
              <a:t> sobre o desempenho dos empregados.</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000" u="sng" dirty="0" smtClean="0"/>
              <a:t>Proteção do local de trabalho</a:t>
            </a:r>
            <a:r>
              <a:rPr lang="pt-PT" sz="2000" dirty="0" smtClean="0"/>
              <a:t> – o controlo possibilita a segurança física e reduz os incidentes negativos no local de trabalho.</a:t>
            </a:r>
            <a:endParaRPr lang="pt-PT"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274638"/>
            <a:ext cx="8267700" cy="1143000"/>
          </a:xfrm>
        </p:spPr>
        <p:txBody>
          <a:bodyPr>
            <a:normAutofit fontScale="90000"/>
          </a:bodyPr>
          <a:lstStyle/>
          <a:p>
            <a:pPr algn="ctr"/>
            <a:r>
              <a:rPr lang="en-US" dirty="0" err="1" smtClean="0"/>
              <a:t>figura</a:t>
            </a:r>
            <a:r>
              <a:rPr lang="en-US" sz="3600" dirty="0" smtClean="0"/>
              <a:t> 18-1</a:t>
            </a:r>
            <a:r>
              <a:rPr lang="en-US" dirty="0"/>
              <a:t/>
            </a:r>
            <a:br>
              <a:rPr lang="en-US" dirty="0"/>
            </a:br>
            <a:r>
              <a:rPr lang="en-US" sz="2700" b="1" dirty="0" err="1" smtClean="0"/>
              <a:t>ligação</a:t>
            </a:r>
            <a:r>
              <a:rPr lang="en-US" sz="2700" b="1" dirty="0" smtClean="0"/>
              <a:t> entre </a:t>
            </a:r>
            <a:r>
              <a:rPr lang="en-US" sz="2700" b="1" dirty="0" err="1" smtClean="0"/>
              <a:t>planeamento</a:t>
            </a:r>
            <a:r>
              <a:rPr lang="en-US" sz="2700" b="1" dirty="0" smtClean="0"/>
              <a:t> e </a:t>
            </a:r>
            <a:r>
              <a:rPr lang="en-US" sz="2700" b="1" dirty="0" err="1" smtClean="0"/>
              <a:t>Controlo</a:t>
            </a:r>
            <a:endParaRPr lang="en-US" sz="2700" b="1" dirty="0" smtClean="0">
              <a:latin typeface="Calibri"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7" name="TextBox 6"/>
          <p:cNvSpPr txBox="1"/>
          <p:nvPr/>
        </p:nvSpPr>
        <p:spPr>
          <a:xfrm>
            <a:off x="8305800" y="6553200"/>
            <a:ext cx="838200" cy="261610"/>
          </a:xfrm>
          <a:prstGeom prst="rect">
            <a:avLst/>
          </a:prstGeom>
          <a:noFill/>
        </p:spPr>
        <p:txBody>
          <a:bodyPr wrap="square" rtlCol="0">
            <a:spAutoFit/>
          </a:bodyPr>
          <a:lstStyle/>
          <a:p>
            <a:r>
              <a:rPr lang="en-US" sz="1100" dirty="0" smtClean="0"/>
              <a:t>18 - 5</a:t>
            </a:r>
            <a:endParaRPr lang="en-US" sz="1100" dirty="0"/>
          </a:p>
        </p:txBody>
      </p:sp>
      <p:pic>
        <p:nvPicPr>
          <p:cNvPr id="2" name="Picture 1"/>
          <p:cNvPicPr>
            <a:picLocks noChangeAspect="1"/>
          </p:cNvPicPr>
          <p:nvPr/>
        </p:nvPicPr>
        <p:blipFill>
          <a:blip r:embed="rId3"/>
          <a:stretch>
            <a:fillRect/>
          </a:stretch>
        </p:blipFill>
        <p:spPr>
          <a:xfrm>
            <a:off x="0" y="1828800"/>
            <a:ext cx="9144000" cy="45384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algn="ctr"/>
            <a:r>
              <a:rPr lang="en-US" sz="3600" dirty="0" err="1" smtClean="0"/>
              <a:t>Processo</a:t>
            </a:r>
            <a:r>
              <a:rPr lang="en-US" sz="3600" dirty="0" smtClean="0"/>
              <a:t> de </a:t>
            </a:r>
            <a:r>
              <a:rPr lang="en-US" sz="3600" dirty="0" err="1" smtClean="0"/>
              <a:t>controlo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7" name="TextBox 6"/>
          <p:cNvSpPr txBox="1"/>
          <p:nvPr/>
        </p:nvSpPr>
        <p:spPr>
          <a:xfrm>
            <a:off x="8458200" y="6488668"/>
            <a:ext cx="685800" cy="261610"/>
          </a:xfrm>
          <a:prstGeom prst="rect">
            <a:avLst/>
          </a:prstGeom>
          <a:noFill/>
        </p:spPr>
        <p:txBody>
          <a:bodyPr wrap="square" rtlCol="0">
            <a:spAutoFit/>
          </a:bodyPr>
          <a:lstStyle/>
          <a:p>
            <a:r>
              <a:rPr lang="en-US" sz="1100" dirty="0" smtClean="0"/>
              <a:t>18 - 6</a:t>
            </a:r>
            <a:endParaRPr lang="en-US" sz="1100" dirty="0"/>
          </a:p>
        </p:txBody>
      </p:sp>
      <p:sp>
        <p:nvSpPr>
          <p:cNvPr id="8"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algn="just" eaLnBrk="0" hangingPunct="0">
              <a:spcBef>
                <a:spcPct val="20000"/>
              </a:spcBef>
            </a:pPr>
            <a:r>
              <a:rPr lang="pt-PT" sz="2400" b="1" dirty="0" smtClean="0"/>
              <a:t>Processo que inclui as seguintes três fases:</a:t>
            </a:r>
          </a:p>
          <a:p>
            <a:pPr algn="just" eaLnBrk="0" hangingPunct="0">
              <a:spcBef>
                <a:spcPct val="20000"/>
              </a:spcBef>
            </a:pPr>
            <a:endParaRPr lang="pt-PT" sz="800" dirty="0" smtClean="0"/>
          </a:p>
          <a:p>
            <a:pPr marL="342900" indent="-342900" algn="just" eaLnBrk="0" hangingPunct="0">
              <a:spcBef>
                <a:spcPct val="20000"/>
              </a:spcBef>
              <a:buFont typeface="Arial" charset="0"/>
              <a:buChar char="•"/>
            </a:pPr>
            <a:endParaRPr lang="pt-PT" sz="800" dirty="0" smtClean="0"/>
          </a:p>
          <a:p>
            <a:pPr marL="609600" indent="-341313" algn="just">
              <a:buFont typeface="Wingdings" panose="05000000000000000000" pitchFamily="2" charset="2"/>
              <a:buChar char="Ø"/>
            </a:pPr>
            <a:r>
              <a:rPr lang="pt-PT" sz="2400" u="sng" dirty="0" smtClean="0"/>
              <a:t>Medir</a:t>
            </a:r>
            <a:r>
              <a:rPr lang="pt-PT" sz="2400" dirty="0" smtClean="0"/>
              <a:t> o desempenho atingido.</a:t>
            </a:r>
          </a:p>
          <a:p>
            <a:pPr marL="609600" indent="-341313" algn="just">
              <a:buFont typeface="Wingdings" panose="05000000000000000000" pitchFamily="2" charset="2"/>
              <a:buChar char="Ø"/>
            </a:pPr>
            <a:endParaRPr lang="pt-PT" sz="800" dirty="0" smtClean="0"/>
          </a:p>
          <a:p>
            <a:pPr marL="609600" indent="-341313" algn="just">
              <a:buFont typeface="Wingdings" panose="05000000000000000000" pitchFamily="2" charset="2"/>
              <a:buChar char="Ø"/>
            </a:pPr>
            <a:r>
              <a:rPr lang="pt-PT" sz="2400" u="sng" dirty="0" smtClean="0"/>
              <a:t>Comparar</a:t>
            </a:r>
            <a:r>
              <a:rPr lang="pt-PT" sz="2400" dirty="0" smtClean="0"/>
              <a:t> o desempenho atingido com os </a:t>
            </a:r>
            <a:r>
              <a:rPr lang="pt-PT" sz="2400" i="1" dirty="0" smtClean="0"/>
              <a:t>standards</a:t>
            </a:r>
            <a:r>
              <a:rPr lang="pt-PT" sz="2400" dirty="0" smtClean="0"/>
              <a:t> de desempenho estabelecidos.</a:t>
            </a:r>
          </a:p>
          <a:p>
            <a:pPr marL="609600" indent="-341313" algn="just">
              <a:buFont typeface="Wingdings" panose="05000000000000000000" pitchFamily="2" charset="2"/>
              <a:buChar char="Ø"/>
            </a:pPr>
            <a:endParaRPr lang="pt-PT" sz="800" dirty="0" smtClean="0"/>
          </a:p>
          <a:p>
            <a:pPr marL="609600" indent="-341313" algn="just">
              <a:buFont typeface="Wingdings" panose="05000000000000000000" pitchFamily="2" charset="2"/>
              <a:buChar char="Ø"/>
            </a:pPr>
            <a:r>
              <a:rPr lang="pt-PT" sz="2400" dirty="0" smtClean="0"/>
              <a:t>Implementar ações para </a:t>
            </a:r>
            <a:r>
              <a:rPr lang="pt-PT" sz="2400" u="sng" dirty="0" smtClean="0"/>
              <a:t>corrigir</a:t>
            </a:r>
            <a:r>
              <a:rPr lang="pt-PT" sz="2400" dirty="0" smtClean="0"/>
              <a:t> os desvios encontrados ou os </a:t>
            </a:r>
            <a:r>
              <a:rPr lang="pt-PT" sz="2400" i="1" dirty="0" smtClean="0"/>
              <a:t>standards</a:t>
            </a:r>
            <a:r>
              <a:rPr lang="pt-PT" sz="2400" dirty="0" smtClean="0"/>
              <a:t> que não sejam adequados.</a:t>
            </a:r>
            <a:endParaRPr lang="pt-PT"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a:bodyPr>
          <a:lstStyle/>
          <a:p>
            <a:pPr algn="ctr"/>
            <a:r>
              <a:rPr lang="en-US" dirty="0" err="1" smtClean="0"/>
              <a:t>figura</a:t>
            </a:r>
            <a:r>
              <a:rPr lang="en-US" sz="3600" dirty="0" smtClean="0"/>
              <a:t> 18-2</a:t>
            </a:r>
            <a:br>
              <a:rPr lang="en-US" sz="3600" dirty="0" smtClean="0"/>
            </a:br>
            <a:r>
              <a:rPr lang="en-US" sz="3100" b="1" dirty="0" err="1" smtClean="0"/>
              <a:t>Processo</a:t>
            </a:r>
            <a:r>
              <a:rPr lang="en-US" sz="3100" b="1" dirty="0" smtClean="0"/>
              <a:t> de </a:t>
            </a:r>
            <a:r>
              <a:rPr lang="en-US" sz="3100" b="1" dirty="0" err="1" smtClean="0"/>
              <a:t>Controlo</a:t>
            </a:r>
            <a:endParaRPr lang="en-US" sz="3100" b="1" dirty="0" smtClean="0">
              <a:latin typeface="Calibri"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7" name="TextBox 6"/>
          <p:cNvSpPr txBox="1"/>
          <p:nvPr/>
        </p:nvSpPr>
        <p:spPr>
          <a:xfrm>
            <a:off x="8349669" y="6553200"/>
            <a:ext cx="794331" cy="261610"/>
          </a:xfrm>
          <a:prstGeom prst="rect">
            <a:avLst/>
          </a:prstGeom>
          <a:noFill/>
        </p:spPr>
        <p:txBody>
          <a:bodyPr wrap="square" rtlCol="0">
            <a:spAutoFit/>
          </a:bodyPr>
          <a:lstStyle/>
          <a:p>
            <a:r>
              <a:rPr lang="en-US" sz="1100" dirty="0" smtClean="0"/>
              <a:t>18 - 7</a:t>
            </a:r>
            <a:endParaRPr lang="en-US" sz="1100" dirty="0"/>
          </a:p>
        </p:txBody>
      </p:sp>
      <p:pic>
        <p:nvPicPr>
          <p:cNvPr id="2" name="Picture 1"/>
          <p:cNvPicPr>
            <a:picLocks noChangeAspect="1"/>
          </p:cNvPicPr>
          <p:nvPr/>
        </p:nvPicPr>
        <p:blipFill>
          <a:blip r:embed="rId3"/>
          <a:stretch>
            <a:fillRect/>
          </a:stretch>
        </p:blipFill>
        <p:spPr>
          <a:xfrm>
            <a:off x="0" y="1734068"/>
            <a:ext cx="9144000" cy="439152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477000"/>
            <a:ext cx="3657600" cy="228600"/>
          </a:xfrm>
        </p:spPr>
        <p:txBody>
          <a:bodyPr/>
          <a:lstStyle/>
          <a:p>
            <a:r>
              <a:rPr lang="en-US" dirty="0" smtClean="0"/>
              <a:t>Copyright © 2016 Pearson Education, Inc.</a:t>
            </a:r>
            <a:endParaRPr lang="en-US" dirty="0"/>
          </a:p>
        </p:txBody>
      </p:sp>
      <p:sp>
        <p:nvSpPr>
          <p:cNvPr id="7" name="TextBox 6"/>
          <p:cNvSpPr txBox="1"/>
          <p:nvPr/>
        </p:nvSpPr>
        <p:spPr>
          <a:xfrm>
            <a:off x="8305800" y="6477000"/>
            <a:ext cx="609600" cy="261610"/>
          </a:xfrm>
          <a:prstGeom prst="rect">
            <a:avLst/>
          </a:prstGeom>
          <a:noFill/>
        </p:spPr>
        <p:txBody>
          <a:bodyPr wrap="square" rtlCol="0">
            <a:spAutoFit/>
          </a:bodyPr>
          <a:lstStyle/>
          <a:p>
            <a:r>
              <a:rPr lang="en-US" sz="1100" dirty="0" smtClean="0"/>
              <a:t>18 - 8</a:t>
            </a:r>
            <a:endParaRPr lang="en-US" sz="1100" dirty="0"/>
          </a:p>
        </p:txBody>
      </p:sp>
      <p:sp>
        <p:nvSpPr>
          <p:cNvPr id="8" name="Rectangle 2"/>
          <p:cNvSpPr>
            <a:spLocks noGrp="1" noChangeArrowheads="1"/>
          </p:cNvSpPr>
          <p:nvPr>
            <p:ph type="title"/>
          </p:nvPr>
        </p:nvSpPr>
        <p:spPr>
          <a:xfrm>
            <a:off x="685800" y="274638"/>
            <a:ext cx="7772400" cy="1143000"/>
          </a:xfrm>
        </p:spPr>
        <p:txBody>
          <a:bodyPr/>
          <a:lstStyle/>
          <a:p>
            <a:pPr algn="ctr"/>
            <a:r>
              <a:rPr lang="en-US" sz="3600" dirty="0" err="1" smtClean="0"/>
              <a:t>Processo</a:t>
            </a:r>
            <a:r>
              <a:rPr lang="en-US" sz="3600" dirty="0" smtClean="0"/>
              <a:t> de </a:t>
            </a:r>
            <a:r>
              <a:rPr lang="en-US" sz="3600" dirty="0" err="1" smtClean="0"/>
              <a:t>controlo</a:t>
            </a:r>
            <a:r>
              <a:rPr lang="en-US" sz="3600" dirty="0" smtClean="0"/>
              <a:t> (Cont.)</a:t>
            </a:r>
            <a:endParaRPr lang="en-US" sz="3600" dirty="0" smtClean="0">
              <a:latin typeface="Calibri" pitchFamily="34" charset="0"/>
            </a:endParaRPr>
          </a:p>
        </p:txBody>
      </p:sp>
      <p:sp>
        <p:nvSpPr>
          <p:cNvPr id="10" name="Rectangle 3"/>
          <p:cNvSpPr txBox="1">
            <a:spLocks/>
          </p:cNvSpPr>
          <p:nvPr/>
        </p:nvSpPr>
        <p:spPr bwMode="auto">
          <a:xfrm>
            <a:off x="478221" y="2133600"/>
            <a:ext cx="8229600" cy="4063508"/>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Fase 1: Medir o desempenho atingido</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u="sng" dirty="0" smtClean="0"/>
              <a:t>Como medir</a:t>
            </a:r>
            <a:r>
              <a:rPr lang="pt-PT" sz="2400" dirty="0"/>
              <a:t>:</a:t>
            </a:r>
            <a:r>
              <a:rPr lang="pt-PT" sz="2400" dirty="0" smtClean="0"/>
              <a:t> observação pessoal, relatórios estatísticos, relatórios orais  e relatórios escritos.</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u="sng" dirty="0" smtClean="0"/>
              <a:t>O que medir</a:t>
            </a:r>
            <a:r>
              <a:rPr lang="pt-PT" sz="2400" dirty="0"/>
              <a:t>:</a:t>
            </a:r>
            <a:r>
              <a:rPr lang="pt-PT" sz="2400" dirty="0" smtClean="0"/>
              <a:t> Escolher </a:t>
            </a:r>
            <a:r>
              <a:rPr lang="pt-PT" sz="2400" b="1" dirty="0" smtClean="0"/>
              <a:t>o que</a:t>
            </a:r>
            <a:r>
              <a:rPr lang="pt-PT" sz="2400" dirty="0" smtClean="0"/>
              <a:t> vai ser medido é geralmente mais crítico do que escolher </a:t>
            </a:r>
            <a:r>
              <a:rPr lang="pt-PT" sz="2400" b="1" dirty="0" smtClean="0"/>
              <a:t>como</a:t>
            </a:r>
            <a:r>
              <a:rPr lang="pt-PT" sz="2400" dirty="0" smtClean="0"/>
              <a:t> vai ser medido. Aquilo que é medido pode determinar os aspetos em que os empregados se vão esforçar mais.</a:t>
            </a:r>
          </a:p>
          <a:p>
            <a:pPr marL="342900" indent="-342900" eaLnBrk="0" hangingPunct="0">
              <a:spcBef>
                <a:spcPct val="20000"/>
              </a:spcBef>
              <a:buFont typeface="Arial" charset="0"/>
              <a:buChar char="•"/>
            </a:pP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Autofit/>
          </a:bodyPr>
          <a:lstStyle/>
          <a:p>
            <a:pPr algn="ctr"/>
            <a:r>
              <a:rPr lang="en-US" sz="3200" dirty="0" err="1" smtClean="0">
                <a:cs typeface="Calibri"/>
              </a:rPr>
              <a:t>figura</a:t>
            </a:r>
            <a:r>
              <a:rPr lang="en-US" sz="3200" dirty="0" smtClean="0">
                <a:cs typeface="Calibri"/>
              </a:rPr>
              <a:t> 18-3</a:t>
            </a:r>
            <a:br>
              <a:rPr lang="en-US" sz="3200" dirty="0" smtClean="0">
                <a:cs typeface="Calibri"/>
              </a:rPr>
            </a:br>
            <a:r>
              <a:rPr lang="en-US" sz="3200" dirty="0" smtClean="0">
                <a:cs typeface="Calibri"/>
              </a:rPr>
              <a:t> </a:t>
            </a:r>
            <a:r>
              <a:rPr lang="en-US" sz="2800" b="1" dirty="0" err="1" smtClean="0">
                <a:cs typeface="Calibri"/>
              </a:rPr>
              <a:t>fontes</a:t>
            </a:r>
            <a:r>
              <a:rPr lang="en-US" sz="2800" b="1" dirty="0" smtClean="0">
                <a:cs typeface="Calibri"/>
              </a:rPr>
              <a:t> de </a:t>
            </a:r>
            <a:r>
              <a:rPr lang="en-US" sz="2800" b="1" dirty="0" err="1" smtClean="0">
                <a:cs typeface="Calibri"/>
              </a:rPr>
              <a:t>Informação</a:t>
            </a:r>
            <a:r>
              <a:rPr lang="en-US" sz="2800" b="1" dirty="0" smtClean="0">
                <a:cs typeface="Calibri"/>
              </a:rPr>
              <a:t> para</a:t>
            </a:r>
            <a:br>
              <a:rPr lang="en-US" sz="2800" b="1" dirty="0" smtClean="0">
                <a:cs typeface="Calibri"/>
              </a:rPr>
            </a:br>
            <a:r>
              <a:rPr lang="en-US" sz="2800" b="1" dirty="0" err="1" smtClean="0">
                <a:cs typeface="Calibri"/>
              </a:rPr>
              <a:t>medir</a:t>
            </a:r>
            <a:r>
              <a:rPr lang="en-US" sz="2800" b="1" dirty="0" smtClean="0">
                <a:cs typeface="Calibri"/>
              </a:rPr>
              <a:t> o </a:t>
            </a:r>
            <a:r>
              <a:rPr lang="en-US" sz="2800" b="1" dirty="0" err="1" smtClean="0">
                <a:cs typeface="Calibri"/>
              </a:rPr>
              <a:t>desempenho</a:t>
            </a:r>
            <a:endParaRPr lang="en-US" sz="2800" b="1" dirty="0" smtClean="0">
              <a:cs typeface="Calibri"/>
            </a:endParaRPr>
          </a:p>
        </p:txBody>
      </p:sp>
      <p:pic>
        <p:nvPicPr>
          <p:cNvPr id="44034" name="Picture 2"/>
          <p:cNvPicPr>
            <a:picLocks noChangeAspect="1" noChangeArrowheads="1"/>
          </p:cNvPicPr>
          <p:nvPr/>
        </p:nvPicPr>
        <p:blipFill>
          <a:blip r:embed="rId3" cstate="print"/>
          <a:srcRect/>
          <a:stretch>
            <a:fillRect/>
          </a:stretch>
        </p:blipFill>
        <p:spPr bwMode="auto">
          <a:xfrm>
            <a:off x="0" y="1828800"/>
            <a:ext cx="9144000" cy="4500306"/>
          </a:xfrm>
          <a:prstGeom prst="rect">
            <a:avLst/>
          </a:prstGeom>
          <a:noFill/>
          <a:ln w="9525">
            <a:noFill/>
            <a:miter lim="800000"/>
            <a:headEnd/>
            <a:tailEnd/>
          </a:ln>
        </p:spPr>
      </p:pic>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305800" y="6535579"/>
            <a:ext cx="990600" cy="261610"/>
          </a:xfrm>
          <a:prstGeom prst="rect">
            <a:avLst/>
          </a:prstGeom>
          <a:noFill/>
        </p:spPr>
        <p:txBody>
          <a:bodyPr wrap="square" rtlCol="0">
            <a:spAutoFit/>
          </a:bodyPr>
          <a:lstStyle/>
          <a:p>
            <a:r>
              <a:rPr lang="en-US" sz="1100" dirty="0" smtClean="0"/>
              <a:t>18 - 9</a:t>
            </a:r>
            <a:endParaRPr lang="en-US" sz="11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erial Control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4&quot;/&gt;&lt;property id=&quot;20307&quot; value=&quot;260&quot;/&gt;&lt;/object&gt;&lt;object type=&quot;3&quot; unique_id=&quot;18011&quot;&gt;&lt;property id=&quot;20148&quot; value=&quot;5&quot;/&gt;&lt;property id=&quot;20300&quot; value=&quot;Slide 3 - &amp;quot;What Is Controlling ?&amp;quot;&quot;/&gt;&lt;property id=&quot;20307&quot; value=&quot;393&quot;/&gt;&lt;/object&gt;&lt;object type=&quot;3&quot; unique_id=&quot;24541&quot;&gt;&lt;property id=&quot;20148&quot; value=&quot;5&quot;/&gt;&lt;property id=&quot;20300&quot; value=&quot;Slide 4 - &amp;quot;Why Is Controlling Important?&amp;quot;&quot;/&gt;&lt;property id=&quot;20307&quot; value=&quot;399&quot;/&gt;&lt;/object&gt;&lt;object type=&quot;3&quot; unique_id=&quot;24542&quot;&gt;&lt;property id=&quot;20148&quot; value=&quot;5&quot;/&gt;&lt;property id=&quot;20300&quot; value=&quot;Slide 5 - &amp;quot;Exhibit 10-1&amp;#x0D;&amp;#x0A;Planning-Controlling Link&amp;quot;&quot;/&gt;&lt;property id=&quot;20307&quot; value=&quot;394&quot;/&gt;&lt;/object&gt;&lt;object type=&quot;3&quot; unique_id=&quot;24543&quot;&gt;&lt;property id=&quot;20148&quot; value=&quot;5&quot;/&gt;&lt;property id=&quot;20300&quot; value=&quot;Slide 6 - &amp;quot;The Control Process&amp;quot;&quot;/&gt;&lt;property id=&quot;20307&quot; value=&quot;398&quot;/&gt;&lt;/object&gt;&lt;object type=&quot;3&quot; unique_id=&quot;24544&quot;&gt;&lt;property id=&quot;20148&quot; value=&quot;5&quot;/&gt;&lt;property id=&quot;20300&quot; value=&quot;Slide 7 - &amp;quot;Exhibit 10-2&amp;#x0D;&amp;#x0A;The Control Process&amp;quot;&quot;/&gt;&lt;property id=&quot;20307&quot; value=&quot;405&quot;/&gt;&lt;/object&gt;&lt;object type=&quot;3&quot; unique_id=&quot;24545&quot;&gt;&lt;property id=&quot;20148&quot; value=&quot;5&quot;/&gt;&lt;property id=&quot;20300&quot; value=&quot;Slide 8 - &amp;quot;The Control Process (cont.)&amp;quot;&quot;/&gt;&lt;property id=&quot;20307&quot; value=&quot;404&quot;/&gt;&lt;/object&gt;&lt;object type=&quot;3&quot; unique_id=&quot;24546&quot;&gt;&lt;property id=&quot;20148&quot; value=&quot;5&quot;/&gt;&lt;property id=&quot;20300&quot; value=&quot;Slide 9 - &amp;quot;Exhibit 10-3 Sources of Information for Measuring Performance&amp;quot;&quot;/&gt;&lt;property id=&quot;20307&quot; value=&quot;403&quot;/&gt;&lt;/object&gt;&lt;object type=&quot;3&quot; unique_id=&quot;24547&quot;&gt;&lt;property id=&quot;20148&quot; value=&quot;5&quot;/&gt;&lt;property id=&quot;20300&quot; value=&quot;Slide 10 - &amp;quot;The Control Process (cont.)&amp;quot;&quot;/&gt;&lt;property id=&quot;20307&quot; value=&quot;402&quot;/&gt;&lt;/object&gt;&lt;object type=&quot;3&quot; unique_id=&quot;24548&quot;&gt;&lt;property id=&quot;20148&quot; value=&quot;5&quot;/&gt;&lt;property id=&quot;20300&quot; value=&quot;Slide 11 - &amp;quot;Exhibit 10-4&amp;#x0D;&amp;#x0A;Acceptable Range of Variation&amp;quot;&quot;/&gt;&lt;property id=&quot;20307&quot; value=&quot;401&quot;/&gt;&lt;/object&gt;&lt;object type=&quot;3&quot; unique_id=&quot;24549&quot;&gt;&lt;property id=&quot;20148&quot; value=&quot;5&quot;/&gt;&lt;property id=&quot;20300&quot; value=&quot;Slide 12 - &amp;quot;Exhibit 10-5 Green Earth Gardening Supply—June Sales&amp;quot;&quot;/&gt;&lt;property id=&quot;20307&quot; value=&quot;400&quot;/&gt;&lt;/object&gt;&lt;object type=&quot;3&quot; unique_id=&quot;24550&quot;&gt;&lt;property id=&quot;20148&quot; value=&quot;5&quot;/&gt;&lt;property id=&quot;20300&quot; value=&quot;Slide 13 - &amp;quot;The Control Process (cont.)&amp;quot;&quot;/&gt;&lt;property id=&quot;20307&quot; value=&quot;397&quot;/&gt;&lt;/object&gt;&lt;object type=&quot;3&quot; unique_id=&quot;24551&quot;&gt;&lt;property id=&quot;20148&quot; value=&quot;5&quot;/&gt;&lt;property id=&quot;20300&quot; value=&quot;Slide 14 - &amp;quot;The Control Process (cont.)&amp;quot;&quot;/&gt;&lt;property id=&quot;20307&quot; value=&quot;396&quot;/&gt;&lt;/object&gt;&lt;object type=&quot;3&quot; unique_id=&quot;24552&quot;&gt;&lt;property id=&quot;20148&quot; value=&quot;5&quot;/&gt;&lt;property id=&quot;20300&quot; value=&quot;Slide 15 - &amp;quot;Exhibit 10-6 Managerial Decisions&amp;#x0D;&amp;#x0A;in the Control Process&amp;quot;&quot;/&gt;&lt;property id=&quot;20307&quot; value=&quot;395&quot;/&gt;&lt;/object&gt;&lt;object type=&quot;3&quot; unique_id=&quot;24553&quot;&gt;&lt;property id=&quot;20148&quot; value=&quot;5&quot;/&gt;&lt;property id=&quot;20300&quot; value=&quot;Slide 16 - &amp;quot;What Is Organizational Performance?&amp;quot;&quot;/&gt;&lt;property id=&quot;20307&quot; value=&quot;406&quot;/&gt;&lt;/object&gt;&lt;object type=&quot;3&quot; unique_id=&quot;24554&quot;&gt;&lt;property id=&quot;20148&quot; value=&quot;5&quot;/&gt;&lt;property id=&quot;20300&quot; value=&quot;Slide 17 - &amp;quot;Measures of Organizational Performance&amp;quot;&quot;/&gt;&lt;property id=&quot;20307&quot; value=&quot;413&quot;/&gt;&lt;/object&gt;&lt;object type=&quot;3&quot; unique_id=&quot;24555&quot;&gt;&lt;property id=&quot;20148&quot; value=&quot;5&quot;/&gt;&lt;property id=&quot;20300&quot; value=&quot;Slide 18 - &amp;quot;Exhibit 10-7 Popular Industry and&amp;#x0D;&amp;#x0A;Company Rankings&amp;quot;&quot;/&gt;&lt;property id=&quot;20307&quot; value=&quot;412&quot;/&gt;&lt;/object&gt;&lt;object type=&quot;3&quot; unique_id=&quot;24556&quot;&gt;&lt;property id=&quot;20148&quot; value=&quot;5&quot;/&gt;&lt;property id=&quot;20300&quot; value=&quot;Slide 19 - &amp;quot;Controlling for Employee Performance&amp;quot;&quot;/&gt;&lt;property id=&quot;20307&quot; value=&quot;411&quot;/&gt;&lt;/object&gt;&lt;object type=&quot;3&quot; unique_id=&quot;24557&quot;&gt;&lt;property id=&quot;20148&quot; value=&quot;5&quot;/&gt;&lt;property id=&quot;20300&quot; value=&quot;Slide 20 - &amp;quot;Exhibit 10-8 Types of Discipline Problems and Examples of Each&amp;quot;&quot;/&gt;&lt;property id=&quot;20307&quot; value=&quot;414&quot;/&gt;&lt;/object&gt;&lt;object type=&quot;3&quot; unique_id=&quot;24558&quot;&gt;&lt;property id=&quot;20148&quot; value=&quot;5&quot;/&gt;&lt;property id=&quot;20300&quot; value=&quot;Slide 21 - &amp;quot;Tools for Measuring Organizational&amp;#x0D;&amp;#x0A;Performance&amp;quot;&quot;/&gt;&lt;property id=&quot;20307&quot; value=&quot;409&quot;/&gt;&lt;/object&gt;&lt;object type=&quot;3&quot; unique_id=&quot;24559&quot;&gt;&lt;property id=&quot;20148&quot; value=&quot;5&quot;/&gt;&lt;property id=&quot;20300&quot; value=&quot;Slide 22 - &amp;quot;Exhibit 10-9&amp;#x0D;&amp;#x0A;Types of Control&amp;quot;&quot;/&gt;&lt;property id=&quot;20307&quot; value=&quot;410&quot;/&gt;&lt;/object&gt;&lt;object type=&quot;3&quot; unique_id=&quot;24560&quot;&gt;&lt;property id=&quot;20148&quot; value=&quot;5&quot;/&gt;&lt;property id=&quot;20300&quot; value=&quot;Slide 23 - &amp;quot;Financial Controls&amp;quot;&quot;/&gt;&lt;property id=&quot;20307&quot; value=&quot;415&quot;/&gt;&lt;/object&gt;&lt;object type=&quot;3&quot; unique_id=&quot;24561&quot;&gt;&lt;property id=&quot;20148&quot; value=&quot;5&quot;/&gt;&lt;property id=&quot;20300&quot; value=&quot;Slide 24 - &amp;quot;Exhibit 10-10&amp;#x0D;&amp;#x0A;Popular Financial Ratios&amp;quot;&quot;/&gt;&lt;property id=&quot;20307&quot; value=&quot;408&quot;/&gt;&lt;/object&gt;&lt;object type=&quot;3&quot; unique_id=&quot;24562&quot;&gt;&lt;property id=&quot;20148&quot; value=&quot;5&quot;/&gt;&lt;property id=&quot;20300&quot; value=&quot;Slide 25 - &amp;quot;Exhibit 10-10&amp;#x0D;&amp;#x0A;Popular Financial Ratios (cont.)&amp;quot;&quot;/&gt;&lt;property id=&quot;20307&quot; value=&quot;407&quot;/&gt;&lt;/object&gt;&lt;object type=&quot;3&quot; unique_id=&quot;24563&quot;&gt;&lt;property id=&quot;20148&quot; value=&quot;5&quot;/&gt;&lt;property id=&quot;20300&quot; value=&quot;Slide 27 - &amp;quot;The Balanced Scorecard&amp;quot;&quot;/&gt;&lt;property id=&quot;20307&quot; value=&quot;416&quot;/&gt;&lt;/object&gt;&lt;object type=&quot;3&quot; unique_id=&quot;24564&quot;&gt;&lt;property id=&quot;20148&quot; value=&quot;5&quot;/&gt;&lt;property id=&quot;20300&quot; value=&quot;Slide 26 - &amp;quot;Information Controls&amp;quot;&quot;/&gt;&lt;property id=&quot;20307&quot; value=&quot;424&quot;/&gt;&lt;/object&gt;&lt;object type=&quot;3&quot; unique_id=&quot;24565&quot;&gt;&lt;property id=&quot;20148&quot; value=&quot;5&quot;/&gt;&lt;property id=&quot;20300&quot; value=&quot;Slide 28 - &amp;quot;Benchmarking of Best Practices&amp;quot;&quot;/&gt;&lt;property id=&quot;20307&quot; value=&quot;423&quot;/&gt;&lt;/object&gt;&lt;object type=&quot;3&quot; unique_id=&quot;24566&quot;&gt;&lt;property id=&quot;20148&quot; value=&quot;5&quot;/&gt;&lt;property id=&quot;20300&quot; value=&quot;Slide 29 - &amp;quot;Exhibit 10-11 Suggestions for Internal&amp;#x0D;&amp;#x0A;Benchmarking&amp;quot;&quot;/&gt;&lt;property id=&quot;20307&quot; value=&quot;422&quot;/&gt;&lt;/object&gt;&lt;object type=&quot;3&quot; unique_id=&quot;24567&quot;&gt;&lt;property id=&quot;20148&quot; value=&quot;5&quot;/&gt;&lt;property id=&quot;20300&quot; value=&quot;Slide 30 - &amp;quot;Contemporary Issues in Control&amp;quot;&quot;/&gt;&lt;property id=&quot;20307&quot; value=&quot;421&quot;/&gt;&lt;/object&gt;&lt;object type=&quot;3&quot; unique_id=&quot;24568&quot;&gt;&lt;property id=&quot;20148&quot; value=&quot;5&quot;/&gt;&lt;property id=&quot;20300&quot; value=&quot;Slide 31 - &amp;quot;Contemporary Issues in Control (cont.)&amp;quot;&quot;/&gt;&lt;property id=&quot;20307&quot; value=&quot;420&quot;/&gt;&lt;/object&gt;&lt;object type=&quot;3&quot; unique_id=&quot;24569&quot;&gt;&lt;property id=&quot;20148&quot; value=&quot;5&quot;/&gt;&lt;property id=&quot;20300&quot; value=&quot;Slide 32 - &amp;quot;Contemporary Issues in Control (cont.)&amp;quot;&quot;/&gt;&lt;property id=&quot;20307&quot; value=&quot;419&quot;/&gt;&lt;/object&gt;&lt;object type=&quot;3&quot; unique_id=&quot;24570&quot;&gt;&lt;property id=&quot;20148&quot; value=&quot;5&quot;/&gt;&lt;property id=&quot;20300&quot; value=&quot;Slide 33 - &amp;quot;Exhibit 10-13&amp;#x0D;&amp;#x0A;Controlling Workplace Violence&amp;quot;&quot;/&gt;&lt;property id=&quot;20307&quot; value=&quot;418&quot;/&gt;&lt;/object&gt;&lt;object type=&quot;3&quot; unique_id=&quot;24571&quot;&gt;&lt;property id=&quot;20148&quot; value=&quot;5&quot;/&gt;&lt;property id=&quot;20300&quot; value=&quot;Slide 35 - &amp;quot;Contemporary Issues in Control (cont.)&amp;quot;&quot;/&gt;&lt;property id=&quot;20307&quot; value=&quot;417&quot;/&gt;&lt;/object&gt;&lt;object type=&quot;3&quot; unique_id=&quot;25053&quot;&gt;&lt;property id=&quot;20148&quot; value=&quot;5&quot;/&gt;&lt;property id=&quot;20300&quot; value=&quot;Slide 34 - &amp;quot;Exhibit 10-13&amp;#x0D;&amp;#x0A;Controlling Workplace Violence (cont.)&amp;quot;&quot;/&gt;&lt;property id=&quot;20307&quot; value=&quot;425&quot;/&gt;&lt;/object&gt;&lt;object type=&quot;3&quot; unique_id=&quot;25054&quot;&gt;&lt;property id=&quot;20148&quot; value=&quot;5&quot;/&gt;&lt;property id=&quot;20300&quot; value=&quot;Slide 36 - &amp;quot;Contemporary Issues in Control (cont.)&amp;quot;&quot;/&gt;&lt;property id=&quot;20307&quot; value=&quot;427&quot;/&gt;&lt;/object&gt;&lt;object type=&quot;3&quot; unique_id=&quot;25055&quot;&gt;&lt;property id=&quot;20148&quot; value=&quot;5&quot;/&gt;&lt;property id=&quot;20300&quot; value=&quot;Slide 37 - &amp;quot;Review Learning Outcome 10.1&amp;quot;&quot;/&gt;&lt;property id=&quot;20307&quot; value=&quot;430&quot;/&gt;&lt;/object&gt;&lt;object type=&quot;3&quot; unique_id=&quot;25056&quot;&gt;&lt;property id=&quot;20148&quot; value=&quot;5&quot;/&gt;&lt;property id=&quot;20300&quot; value=&quot;Slide 38 - &amp;quot;Review Learning Outcome 10.2&amp;quot;&quot;/&gt;&lt;property id=&quot;20307&quot; value=&quot;426&quot;/&gt;&lt;/object&gt;&lt;object type=&quot;3&quot; unique_id=&quot;25057&quot;&gt;&lt;property id=&quot;20148&quot; value=&quot;5&quot;/&gt;&lt;property id=&quot;20300&quot; value=&quot;Slide 39 - &amp;quot;Review Learning Outcome 10.3&amp;quot;&quot;/&gt;&lt;property id=&quot;20307&quot; value=&quot;429&quot;/&gt;&lt;/object&gt;&lt;object type=&quot;3&quot; unique_id=&quot;25058&quot;&gt;&lt;property id=&quot;20148&quot; value=&quot;5&quot;/&gt;&lt;property id=&quot;20300&quot; value=&quot;Slide 40 - &amp;quot;Review Learning Outcome 10.4&amp;quot;&quot;/&gt;&lt;property id=&quot;20307&quot; value=&quot;428&quot;/&gt;&lt;/object&gt;&lt;object type=&quot;3&quot; unique_id=&quot;25059&quot;&gt;&lt;property id=&quot;20148&quot; value=&quot;5&quot;/&gt;&lt;property id=&quot;20300&quot; value=&quot;Slide 41 - &amp;quot;Review Learning Outcome 10.4 (cont.)&amp;quot;&quot;/&gt;&lt;property id=&quot;20307&quot; value=&quot;433&quot;/&gt;&lt;/object&gt;&lt;object type=&quot;3&quot; unique_id=&quot;25060&quot;&gt;&lt;property id=&quot;20148&quot; value=&quot;5&quot;/&gt;&lt;property id=&quot;20300&quot; value=&quot;Slide 42 - &amp;quot;Review Learning Outcome 10.4 (cont.)&amp;quot;&quot;/&gt;&lt;property id=&quot;20307&quot; value=&quot;432&quot;/&gt;&lt;/object&gt;&lt;object type=&quot;3&quot; unique_id=&quot;25061&quot;&gt;&lt;property id=&quot;20148&quot; value=&quot;5&quot;/&gt;&lt;property id=&quot;20300&quot; value=&quot;Slide 43 - &amp;quot;Review Learning Outcome 10.5&amp;quot;&quot;/&gt;&lt;property id=&quot;20307&quot; value=&quot;434&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19239</TotalTime>
  <Words>4302</Words>
  <Application>Microsoft Office PowerPoint</Application>
  <PresentationFormat>On-screen Show (4:3)</PresentationFormat>
  <Paragraphs>358</Paragraphs>
  <Slides>37</Slides>
  <Notes>35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37</vt:i4>
      </vt:variant>
    </vt:vector>
  </HeadingPairs>
  <TitlesOfParts>
    <vt:vector size="49" baseType="lpstr">
      <vt:lpstr>Arial</vt:lpstr>
      <vt:lpstr>Calibri</vt:lpstr>
      <vt:lpstr>Gill Sans MT</vt:lpstr>
      <vt:lpstr>HelveticaNeue-Bold</vt:lpstr>
      <vt:lpstr>HelveticaNeue-Light</vt:lpstr>
      <vt:lpstr>Times New Roman</vt:lpstr>
      <vt:lpstr>Wingdings</vt:lpstr>
      <vt:lpstr>Wingdings 3</vt:lpstr>
      <vt:lpstr>mgmt12e (1)</vt:lpstr>
      <vt:lpstr>3_Office Theme</vt:lpstr>
      <vt:lpstr>4_Office Theme</vt:lpstr>
      <vt:lpstr>Urban Pop</vt:lpstr>
      <vt:lpstr>Controlo</vt:lpstr>
      <vt:lpstr>Objetivos</vt:lpstr>
      <vt:lpstr>O que é o Controlo?</vt:lpstr>
      <vt:lpstr>Importância do Controlo</vt:lpstr>
      <vt:lpstr>figura 18-1 ligação entre planeamento e Controlo</vt:lpstr>
      <vt:lpstr>Processo de controlo</vt:lpstr>
      <vt:lpstr>figura 18-2 Processo de Controlo</vt:lpstr>
      <vt:lpstr>Processo de controlo (Cont.)</vt:lpstr>
      <vt:lpstr>figura 18-3  fontes de Informação para medir o desempenho</vt:lpstr>
      <vt:lpstr>Processo de controlo (Cont.)</vt:lpstr>
      <vt:lpstr>figura 18-4 intervalo de Variação aceitável</vt:lpstr>
      <vt:lpstr>figura 18-5  vendas de junho da empresa  Green Earth Gardening</vt:lpstr>
      <vt:lpstr>Processo de controlo (Cont.)</vt:lpstr>
      <vt:lpstr>Processo de controlo (Cont.)</vt:lpstr>
      <vt:lpstr>figura 18-6  decisões a tomar no processo de controlo</vt:lpstr>
      <vt:lpstr>O que é o desempenho organizacional?</vt:lpstr>
      <vt:lpstr>Medidas de desempenho organizacional</vt:lpstr>
      <vt:lpstr>figura 18-7  Rankings mais conhecidos</vt:lpstr>
      <vt:lpstr>Controlo do desempenho dos empregados</vt:lpstr>
      <vt:lpstr>figura 18-8  Tipos de problemas de disciplina</vt:lpstr>
      <vt:lpstr>tipos de controlo</vt:lpstr>
      <vt:lpstr>figura 18-9 Tipos de Controlo</vt:lpstr>
      <vt:lpstr>Controlos financeiros</vt:lpstr>
      <vt:lpstr>figura 18-10 rácios financeiros</vt:lpstr>
      <vt:lpstr>Controlo da informação</vt:lpstr>
      <vt:lpstr>Balanced Scorecard</vt:lpstr>
      <vt:lpstr>Benchmarking</vt:lpstr>
      <vt:lpstr>figura 18-11  Sugestões para Benchmarking Interno </vt:lpstr>
      <vt:lpstr>Tópicos atuais de controlo</vt:lpstr>
      <vt:lpstr>Tópicos atuais de control (Cont.)</vt:lpstr>
      <vt:lpstr>Tópicos atuais de control (Cont.)</vt:lpstr>
      <vt:lpstr>figura 18-12 controlo do furto</vt:lpstr>
      <vt:lpstr>figura 18-13 Controlo da Violência</vt:lpstr>
      <vt:lpstr>figura 18-13 Controlo da Violência</vt:lpstr>
      <vt:lpstr>Tópicos atuais de control (Cont.)</vt:lpstr>
      <vt:lpstr>Tópicos atuais de control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304</cp:revision>
  <dcterms:created xsi:type="dcterms:W3CDTF">2012-10-07T22:51:25Z</dcterms:created>
  <dcterms:modified xsi:type="dcterms:W3CDTF">2016-09-13T11:55:54Z</dcterms:modified>
</cp:coreProperties>
</file>